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525" r:id="rId5"/>
    <p:sldId id="526" r:id="rId6"/>
    <p:sldId id="605" r:id="rId7"/>
    <p:sldId id="509" r:id="rId8"/>
    <p:sldId id="606" r:id="rId9"/>
    <p:sldId id="518" r:id="rId10"/>
    <p:sldId id="627" r:id="rId11"/>
    <p:sldId id="489" r:id="rId12"/>
    <p:sldId id="488" r:id="rId13"/>
    <p:sldId id="615" r:id="rId14"/>
    <p:sldId id="633" r:id="rId15"/>
    <p:sldId id="614" r:id="rId16"/>
    <p:sldId id="644" r:id="rId17"/>
    <p:sldId id="643" r:id="rId18"/>
    <p:sldId id="570" r:id="rId19"/>
    <p:sldId id="613" r:id="rId20"/>
    <p:sldId id="567" r:id="rId21"/>
    <p:sldId id="618" r:id="rId22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Hazen" initials="JH" lastIdx="8" clrIdx="0">
    <p:extLst>
      <p:ext uri="{19B8F6BF-5375-455C-9EA6-DF929625EA0E}">
        <p15:presenceInfo xmlns:p15="http://schemas.microsoft.com/office/powerpoint/2012/main" userId="S-1-5-21-1886285243-746984859-9522986-16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999"/>
    <a:srgbClr val="C5E0B4"/>
    <a:srgbClr val="FFFFCC"/>
    <a:srgbClr val="E2F0D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986" autoAdjust="0"/>
  </p:normalViewPr>
  <p:slideViewPr>
    <p:cSldViewPr snapToGrid="0">
      <p:cViewPr varScale="1">
        <p:scale>
          <a:sx n="100" d="100"/>
          <a:sy n="100" d="100"/>
        </p:scale>
        <p:origin x="184" y="5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483181D-445B-4BE4-BBEA-8AA12FC772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B6ACE28-76F0-45D4-88CD-582C0EB003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36D24-684A-4FD1-A008-357D28D8CCD2}" type="datetimeFigureOut">
              <a:rPr lang="nl-NL" smtClean="0"/>
              <a:t>12-10-2023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CD41BB6-D40C-44E4-BCA3-37DDB2CF1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6F41F3A-529C-4863-A1F3-081E3A0ED0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0488E-B763-4BE4-B8EC-1EDB62C8D7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69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B9C56-DD4C-4499-92C7-172CD24F7559}" type="datetimeFigureOut">
              <a:rPr lang="nl-NL" smtClean="0"/>
              <a:t>12-10-2023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2921A-DE7F-4655-8F20-AC6E852FA9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71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921A-DE7F-4655-8F20-AC6E852FA91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28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921A-DE7F-4655-8F20-AC6E852FA91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24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3D876-9768-4B48-AC42-727BD792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A4A58B-75C1-49F2-AD9E-9D050AFF2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959F13-0774-4EA6-AA4A-C57FAAE6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-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50BE89-B3E0-4E98-8981-04AE57AF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Piet Vessies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E6E0C9-B25B-4786-9981-3D23B201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0535EC4-C014-42F3-9B47-19A5A804106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91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92">
                <a:solidFill>
                  <a:schemeClr val="accent1"/>
                </a:solidFill>
              </a:defRPr>
            </a:lvl1pPr>
          </a:lstStyle>
          <a:p>
            <a:fld id="{9F7228A7-B557-44F2-8074-5369AD82673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3307F254-1C73-44BC-A85E-A7402DC65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4037" y="6356350"/>
            <a:ext cx="1567362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-</a:t>
            </a:r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41F9BEE6-840E-4FCD-9212-DEAB21639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Piet Vessies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355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65F2B31-C1C8-46BE-8936-50D7DDA3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494"/>
            <a:ext cx="10515600" cy="8133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09F993-2CEE-437E-BC6E-C3A2C82AA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1449"/>
            <a:ext cx="10515600" cy="4685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67F3C9-D50F-4F6B-B1A0-68FD04F90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4037" y="6356350"/>
            <a:ext cx="156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NL"/>
              <a:t>-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700407-B620-4598-A5D3-4E725B3C8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NL"/>
              <a:t>Piet Vessies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4B5E3-02DB-47AE-8DA1-E6DE9914C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0535EC4-C014-42F3-9B47-19A5A804106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B1525DD-7374-489D-AF18-F0364AD5EB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3" y="6117708"/>
            <a:ext cx="1222124" cy="68103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0B2A5A0-32D3-4B6F-85AB-331116842B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25" y="6185883"/>
            <a:ext cx="1480801" cy="5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4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4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iet.vessies@allesisgezondheid.nl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ntwerpse muziekstudente richt symfonisch orkest op met alle... (Antwerpen)  - Gazet van Antwerpen Mobile">
            <a:extLst>
              <a:ext uri="{FF2B5EF4-FFF2-40B4-BE49-F238E27FC236}">
                <a16:creationId xmlns:a16="http://schemas.microsoft.com/office/drawing/2014/main" id="{0D67ADA0-DA47-419A-ADBB-8A6DEED84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0286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88FAA065-BB3B-490C-9356-D2781BACE87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D4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57517EE-127E-4E88-8D23-B71C9D4E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28A7-B557-44F2-8074-5369AD82673B}" type="slidenum">
              <a:rPr lang="nl-NL" smtClean="0"/>
              <a:pPr/>
              <a:t>1</a:t>
            </a:fld>
            <a:endParaRPr lang="nl-NL" dirty="0"/>
          </a:p>
        </p:txBody>
      </p:sp>
      <p:pic>
        <p:nvPicPr>
          <p:cNvPr id="4098" name="Picture 2" descr="Home | digiPACCT">
            <a:extLst>
              <a:ext uri="{FF2B5EF4-FFF2-40B4-BE49-F238E27FC236}">
                <a16:creationId xmlns:a16="http://schemas.microsoft.com/office/drawing/2014/main" id="{83AD9530-A358-405A-895F-B73B9B244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47" y="1452921"/>
            <a:ext cx="5581704" cy="1150169"/>
          </a:xfrm>
          <a:prstGeom prst="rect">
            <a:avLst/>
          </a:prstGeom>
          <a:noFill/>
          <a:ln>
            <a:solidFill>
              <a:srgbClr val="1D49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B36F3FE-7354-4153-ACB4-25C8331CEC8D}"/>
              </a:ext>
            </a:extLst>
          </p:cNvPr>
          <p:cNvSpPr txBox="1"/>
          <p:nvPr/>
        </p:nvSpPr>
        <p:spPr>
          <a:xfrm>
            <a:off x="6353147" y="3428998"/>
            <a:ext cx="50504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Positief Gezond Werkgeverschap</a:t>
            </a:r>
          </a:p>
          <a:p>
            <a:r>
              <a:rPr lang="nl-NL" sz="2800" b="1" dirty="0">
                <a:solidFill>
                  <a:schemeClr val="bg1"/>
                </a:solidFill>
              </a:rPr>
              <a:t>Den Haag - 9 oktober 2021</a:t>
            </a:r>
          </a:p>
          <a:p>
            <a:r>
              <a:rPr lang="nl-NL" sz="2800" b="1" dirty="0">
                <a:solidFill>
                  <a:schemeClr val="bg1"/>
                </a:solidFill>
              </a:rPr>
              <a:t>Piet Vessies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9ACB1B6-5F33-4F62-A9D2-047678BF5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51" y="5853364"/>
            <a:ext cx="1478433" cy="82386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4530D91-BEDE-4FFE-A243-56277D262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726" y="5870667"/>
            <a:ext cx="2120881" cy="77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52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ium 6">
            <a:extLst>
              <a:ext uri="{FF2B5EF4-FFF2-40B4-BE49-F238E27FC236}">
                <a16:creationId xmlns:a16="http://schemas.microsoft.com/office/drawing/2014/main" id="{2BC69709-16EE-4529-8EB8-C8C6A86B155A}"/>
              </a:ext>
            </a:extLst>
          </p:cNvPr>
          <p:cNvSpPr/>
          <p:nvPr/>
        </p:nvSpPr>
        <p:spPr>
          <a:xfrm>
            <a:off x="4907965" y="5693186"/>
            <a:ext cx="1931039" cy="548640"/>
          </a:xfrm>
          <a:prstGeom prst="trapezoid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8A8CC90-B02E-4409-A353-902A5F248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28A7-B557-44F2-8074-5369AD82673B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DA97984-1C1F-4B93-A584-7AD441BC1CAD}"/>
              </a:ext>
            </a:extLst>
          </p:cNvPr>
          <p:cNvSpPr txBox="1"/>
          <p:nvPr/>
        </p:nvSpPr>
        <p:spPr>
          <a:xfrm>
            <a:off x="0" y="272395"/>
            <a:ext cx="509466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Positief Gezond Werkgeverschap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A4778F0-D39E-4974-A590-AE9F7E5BE2C0}"/>
              </a:ext>
            </a:extLst>
          </p:cNvPr>
          <p:cNvSpPr txBox="1"/>
          <p:nvPr/>
        </p:nvSpPr>
        <p:spPr>
          <a:xfrm>
            <a:off x="2547332" y="0"/>
            <a:ext cx="2563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uitwerking van actieleernetwerk - nov. 2019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010D6A-17C2-4AC7-9DC1-E1EEE9473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233" y="900932"/>
            <a:ext cx="5028506" cy="505613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6133B27-2DFF-4F7C-A0C1-248D35636959}"/>
              </a:ext>
            </a:extLst>
          </p:cNvPr>
          <p:cNvSpPr txBox="1"/>
          <p:nvPr/>
        </p:nvSpPr>
        <p:spPr>
          <a:xfrm>
            <a:off x="5225105" y="5850019"/>
            <a:ext cx="129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circulair HR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76186BD-61E0-43C0-845B-25B5027DB0AC}"/>
              </a:ext>
            </a:extLst>
          </p:cNvPr>
          <p:cNvSpPr txBox="1"/>
          <p:nvPr/>
        </p:nvSpPr>
        <p:spPr>
          <a:xfrm>
            <a:off x="2324816" y="6334780"/>
            <a:ext cx="70973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Stimuleren </a:t>
            </a:r>
            <a:r>
              <a:rPr lang="nl-NL" sz="1400" dirty="0">
                <a:solidFill>
                  <a:srgbClr val="FF0000"/>
                </a:solidFill>
              </a:rPr>
              <a:t>omgeving en cultuur</a:t>
            </a:r>
            <a:r>
              <a:rPr lang="nl-NL" sz="1400" dirty="0"/>
              <a:t> die uitnodigt tot </a:t>
            </a:r>
            <a:r>
              <a:rPr lang="nl-NL" sz="1400" dirty="0">
                <a:solidFill>
                  <a:srgbClr val="FF0000"/>
                </a:solidFill>
              </a:rPr>
              <a:t>regie</a:t>
            </a:r>
            <a:r>
              <a:rPr lang="nl-NL" sz="1400" dirty="0"/>
              <a:t> nemen, </a:t>
            </a:r>
            <a:r>
              <a:rPr lang="nl-NL" sz="1400" dirty="0">
                <a:solidFill>
                  <a:srgbClr val="FF0000"/>
                </a:solidFill>
              </a:rPr>
              <a:t>BRAVO</a:t>
            </a:r>
            <a:r>
              <a:rPr lang="nl-NL" sz="1400" dirty="0"/>
              <a:t>, </a:t>
            </a:r>
          </a:p>
          <a:p>
            <a:pPr algn="ctr"/>
            <a:r>
              <a:rPr lang="nl-NL" sz="1400" dirty="0"/>
              <a:t>leren en </a:t>
            </a:r>
            <a:r>
              <a:rPr lang="nl-NL" sz="1400" dirty="0">
                <a:solidFill>
                  <a:srgbClr val="FF0000"/>
                </a:solidFill>
              </a:rPr>
              <a:t>ontwikkelen</a:t>
            </a:r>
            <a:r>
              <a:rPr lang="nl-NL" sz="1400" dirty="0"/>
              <a:t> en </a:t>
            </a:r>
            <a:r>
              <a:rPr lang="nl-NL" sz="1400" dirty="0">
                <a:solidFill>
                  <a:srgbClr val="FF0000"/>
                </a:solidFill>
              </a:rPr>
              <a:t>bewust handelen </a:t>
            </a:r>
            <a:r>
              <a:rPr lang="nl-NL" sz="1400" dirty="0"/>
              <a:t>rond veilig en gezond werken</a:t>
            </a:r>
          </a:p>
        </p:txBody>
      </p:sp>
    </p:spTree>
    <p:extLst>
      <p:ext uri="{BB962C8B-B14F-4D97-AF65-F5344CB8AC3E}">
        <p14:creationId xmlns:p14="http://schemas.microsoft.com/office/powerpoint/2010/main" val="250622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856A175-DEC0-494A-AF3D-EE9C3E32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28A7-B557-44F2-8074-5369AD82673B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5" name="Traan 4">
            <a:extLst>
              <a:ext uri="{FF2B5EF4-FFF2-40B4-BE49-F238E27FC236}">
                <a16:creationId xmlns:a16="http://schemas.microsoft.com/office/drawing/2014/main" id="{70DBB095-60ED-428B-8109-3F28CCA36992}"/>
              </a:ext>
            </a:extLst>
          </p:cNvPr>
          <p:cNvSpPr/>
          <p:nvPr/>
        </p:nvSpPr>
        <p:spPr>
          <a:xfrm rot="2700000">
            <a:off x="1964016" y="1492287"/>
            <a:ext cx="3599999" cy="3600002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381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raan 5">
            <a:extLst>
              <a:ext uri="{FF2B5EF4-FFF2-40B4-BE49-F238E27FC236}">
                <a16:creationId xmlns:a16="http://schemas.microsoft.com/office/drawing/2014/main" id="{D0F0B94E-9CCD-4329-BD29-51B4FA2CB130}"/>
              </a:ext>
            </a:extLst>
          </p:cNvPr>
          <p:cNvSpPr/>
          <p:nvPr/>
        </p:nvSpPr>
        <p:spPr>
          <a:xfrm rot="18900000" flipH="1">
            <a:off x="7045678" y="1492288"/>
            <a:ext cx="3599999" cy="3600002"/>
          </a:xfrm>
          <a:prstGeom prst="teardrop">
            <a:avLst/>
          </a:prstGeom>
          <a:blipFill>
            <a:blip r:embed="rId3"/>
            <a:stretch>
              <a:fillRect/>
            </a:stretch>
          </a:blipFill>
          <a:ln w="381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5AC36379-F03D-4D9E-B486-B5BD6BEE4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35" t="22633" r="30219" b="7936"/>
          <a:stretch/>
        </p:blipFill>
        <p:spPr bwMode="auto">
          <a:xfrm>
            <a:off x="2911703" y="2111022"/>
            <a:ext cx="1704623" cy="279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8FC983F-1572-44FF-8C6F-9F81820180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6829" y="1626411"/>
            <a:ext cx="1554612" cy="698525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A5B169AF-3DAE-4568-9470-BB5848974F0C}"/>
              </a:ext>
            </a:extLst>
          </p:cNvPr>
          <p:cNvSpPr txBox="1"/>
          <p:nvPr/>
        </p:nvSpPr>
        <p:spPr>
          <a:xfrm>
            <a:off x="3369990" y="2268492"/>
            <a:ext cx="908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werkende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72E6B55-8C0B-41AB-B22E-022ECF94B292}"/>
              </a:ext>
            </a:extLst>
          </p:cNvPr>
          <p:cNvSpPr txBox="1"/>
          <p:nvPr/>
        </p:nvSpPr>
        <p:spPr>
          <a:xfrm rot="18900000">
            <a:off x="6217284" y="2069417"/>
            <a:ext cx="211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systeemwereld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9BE3838-5E14-4B5A-890F-54C4CCD2B63B}"/>
              </a:ext>
            </a:extLst>
          </p:cNvPr>
          <p:cNvSpPr txBox="1"/>
          <p:nvPr/>
        </p:nvSpPr>
        <p:spPr>
          <a:xfrm rot="18900000">
            <a:off x="4714468" y="3875999"/>
            <a:ext cx="1551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leefwereld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125426C1-4407-4968-972C-AA90E4150C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8450" y="2838889"/>
            <a:ext cx="926578" cy="926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Ovaal 21">
            <a:extLst>
              <a:ext uri="{FF2B5EF4-FFF2-40B4-BE49-F238E27FC236}">
                <a16:creationId xmlns:a16="http://schemas.microsoft.com/office/drawing/2014/main" id="{35892F59-560D-49CB-850D-CD5B4ED96207}"/>
              </a:ext>
            </a:extLst>
          </p:cNvPr>
          <p:cNvSpPr>
            <a:spLocks noChangeAspect="1"/>
          </p:cNvSpPr>
          <p:nvPr/>
        </p:nvSpPr>
        <p:spPr>
          <a:xfrm>
            <a:off x="6003739" y="3014178"/>
            <a:ext cx="576000" cy="576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6572C739-7E96-49A5-90BA-93D152235079}"/>
              </a:ext>
            </a:extLst>
          </p:cNvPr>
          <p:cNvSpPr txBox="1"/>
          <p:nvPr/>
        </p:nvSpPr>
        <p:spPr>
          <a:xfrm>
            <a:off x="5907846" y="2185987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nl-NL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CD17470F-2161-48E3-BA74-A28F71844663}"/>
              </a:ext>
            </a:extLst>
          </p:cNvPr>
          <p:cNvSpPr txBox="1"/>
          <p:nvPr/>
        </p:nvSpPr>
        <p:spPr>
          <a:xfrm>
            <a:off x="0" y="272395"/>
            <a:ext cx="366959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leef- en systeemwereld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C3D87DCE-B066-4492-86D4-37A9D8EBD554}"/>
              </a:ext>
            </a:extLst>
          </p:cNvPr>
          <p:cNvGrpSpPr/>
          <p:nvPr/>
        </p:nvGrpSpPr>
        <p:grpSpPr>
          <a:xfrm>
            <a:off x="4428032" y="573348"/>
            <a:ext cx="3620220" cy="5469004"/>
            <a:chOff x="4428032" y="573348"/>
            <a:chExt cx="3620220" cy="5469004"/>
          </a:xfrm>
        </p:grpSpPr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5A0D9C39-0DE8-40C7-9F38-CEE7EB3E2B0C}"/>
                </a:ext>
              </a:extLst>
            </p:cNvPr>
            <p:cNvGrpSpPr/>
            <p:nvPr/>
          </p:nvGrpSpPr>
          <p:grpSpPr>
            <a:xfrm>
              <a:off x="4428032" y="573348"/>
              <a:ext cx="3620220" cy="5469004"/>
              <a:chOff x="4428032" y="573348"/>
              <a:chExt cx="3620220" cy="5469004"/>
            </a:xfrm>
          </p:grpSpPr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2C9D1960-AF57-437F-A9C8-D45A15ECEA24}"/>
                  </a:ext>
                </a:extLst>
              </p:cNvPr>
              <p:cNvSpPr/>
              <p:nvPr/>
            </p:nvSpPr>
            <p:spPr>
              <a:xfrm>
                <a:off x="4503541" y="573348"/>
                <a:ext cx="3544711" cy="613209"/>
              </a:xfrm>
              <a:custGeom>
                <a:avLst/>
                <a:gdLst>
                  <a:gd name="connsiteX0" fmla="*/ 4357511 w 4357511"/>
                  <a:gd name="connsiteY0" fmla="*/ 1004711 h 1004711"/>
                  <a:gd name="connsiteX1" fmla="*/ 2077156 w 4357511"/>
                  <a:gd name="connsiteY1" fmla="*/ 0 h 1004711"/>
                  <a:gd name="connsiteX2" fmla="*/ 0 w 4357511"/>
                  <a:gd name="connsiteY2" fmla="*/ 1004711 h 100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57511" h="1004711">
                    <a:moveTo>
                      <a:pt x="4357511" y="1004711"/>
                    </a:moveTo>
                    <a:cubicBezTo>
                      <a:pt x="3580459" y="502355"/>
                      <a:pt x="2803408" y="0"/>
                      <a:pt x="2077156" y="0"/>
                    </a:cubicBezTo>
                    <a:cubicBezTo>
                      <a:pt x="1350904" y="0"/>
                      <a:pt x="675452" y="502355"/>
                      <a:pt x="0" y="1004711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E484F4D2-BF8E-45BB-8C87-C29AF315AD2D}"/>
                  </a:ext>
                </a:extLst>
              </p:cNvPr>
              <p:cNvSpPr/>
              <p:nvPr/>
            </p:nvSpPr>
            <p:spPr>
              <a:xfrm flipH="1" flipV="1">
                <a:off x="4428032" y="5429143"/>
                <a:ext cx="3544711" cy="613209"/>
              </a:xfrm>
              <a:custGeom>
                <a:avLst/>
                <a:gdLst>
                  <a:gd name="connsiteX0" fmla="*/ 4357511 w 4357511"/>
                  <a:gd name="connsiteY0" fmla="*/ 1004711 h 1004711"/>
                  <a:gd name="connsiteX1" fmla="*/ 2077156 w 4357511"/>
                  <a:gd name="connsiteY1" fmla="*/ 0 h 1004711"/>
                  <a:gd name="connsiteX2" fmla="*/ 0 w 4357511"/>
                  <a:gd name="connsiteY2" fmla="*/ 1004711 h 100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57511" h="1004711">
                    <a:moveTo>
                      <a:pt x="4357511" y="1004711"/>
                    </a:moveTo>
                    <a:cubicBezTo>
                      <a:pt x="3580459" y="502355"/>
                      <a:pt x="2803408" y="0"/>
                      <a:pt x="2077156" y="0"/>
                    </a:cubicBezTo>
                    <a:cubicBezTo>
                      <a:pt x="1350904" y="0"/>
                      <a:pt x="675452" y="502355"/>
                      <a:pt x="0" y="1004711"/>
                    </a:cubicBezTo>
                  </a:path>
                </a:pathLst>
              </a:custGeom>
              <a:noFill/>
              <a:ln w="76200">
                <a:solidFill>
                  <a:schemeClr val="accent6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0A577111-6FBE-43BF-B98A-22EFD4998752}"/>
                </a:ext>
              </a:extLst>
            </p:cNvPr>
            <p:cNvSpPr txBox="1"/>
            <p:nvPr/>
          </p:nvSpPr>
          <p:spPr>
            <a:xfrm>
              <a:off x="5080449" y="832529"/>
              <a:ext cx="22698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i="1" dirty="0">
                  <a:solidFill>
                    <a:schemeClr val="accent1"/>
                  </a:solidFill>
                </a:rPr>
                <a:t>“Het gemak waarmee werkgever </a:t>
              </a:r>
            </a:p>
            <a:p>
              <a:pPr algn="ctr"/>
              <a:r>
                <a:rPr lang="nl-NL" sz="1200" i="1" dirty="0">
                  <a:solidFill>
                    <a:schemeClr val="accent1"/>
                  </a:solidFill>
                </a:rPr>
                <a:t>inbreuk pleegt met bijv. </a:t>
              </a:r>
            </a:p>
            <a:p>
              <a:pPr algn="ctr"/>
              <a:r>
                <a:rPr lang="nl-NL" sz="1200" i="1" dirty="0">
                  <a:solidFill>
                    <a:schemeClr val="accent1"/>
                  </a:solidFill>
                </a:rPr>
                <a:t>thuiswerken of overwerk”</a:t>
              </a: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06B91D06-D774-4B06-8CD7-C4222AE4B2D0}"/>
                </a:ext>
              </a:extLst>
            </p:cNvPr>
            <p:cNvSpPr txBox="1"/>
            <p:nvPr/>
          </p:nvSpPr>
          <p:spPr>
            <a:xfrm>
              <a:off x="5472114" y="5316547"/>
              <a:ext cx="17068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i="1" dirty="0">
                  <a:solidFill>
                    <a:schemeClr val="accent6"/>
                  </a:solidFill>
                </a:rPr>
                <a:t>“hoe vaak heb jij jouw kinderen meegenomen naar je werk?”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22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E7AE447-3BD0-4B9C-8F6B-B1B59D40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28A7-B557-44F2-8074-5369AD82673B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F6B626-25C4-4D2C-8CFD-B374A970B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660"/>
            <a:ext cx="12192000" cy="480225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CF5CD37-F6A0-427B-B322-138AA5A0CB73}"/>
              </a:ext>
            </a:extLst>
          </p:cNvPr>
          <p:cNvSpPr txBox="1"/>
          <p:nvPr/>
        </p:nvSpPr>
        <p:spPr>
          <a:xfrm>
            <a:off x="4537711" y="5313029"/>
            <a:ext cx="2005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meer bewegen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m.b.v. sportcoach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A234151-0257-4E48-AD33-1924B1305806}"/>
              </a:ext>
            </a:extLst>
          </p:cNvPr>
          <p:cNvSpPr txBox="1"/>
          <p:nvPr/>
        </p:nvSpPr>
        <p:spPr>
          <a:xfrm>
            <a:off x="1233976" y="3652184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tilhulp</a:t>
            </a: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109FB7B-6928-44AE-9586-15F6AA138A74}"/>
              </a:ext>
            </a:extLst>
          </p:cNvPr>
          <p:cNvSpPr txBox="1"/>
          <p:nvPr/>
        </p:nvSpPr>
        <p:spPr>
          <a:xfrm>
            <a:off x="10324071" y="5168812"/>
            <a:ext cx="1085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afspraken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sociale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veiligheid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842F15-83E5-47B3-99A5-91F4B28C2F33}"/>
              </a:ext>
            </a:extLst>
          </p:cNvPr>
          <p:cNvSpPr txBox="1"/>
          <p:nvPr/>
        </p:nvSpPr>
        <p:spPr>
          <a:xfrm>
            <a:off x="2200252" y="1705631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taakafwisseling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3490523-7A8A-4FB9-851A-BC814BFD129C}"/>
              </a:ext>
            </a:extLst>
          </p:cNvPr>
          <p:cNvSpPr txBox="1"/>
          <p:nvPr/>
        </p:nvSpPr>
        <p:spPr>
          <a:xfrm>
            <a:off x="5907045" y="4049990"/>
            <a:ext cx="1460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reduceren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nachtdiensten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5D3ED0D-882E-4B7C-AFEF-23EB264A1CAD}"/>
              </a:ext>
            </a:extLst>
          </p:cNvPr>
          <p:cNvSpPr txBox="1"/>
          <p:nvPr/>
        </p:nvSpPr>
        <p:spPr>
          <a:xfrm>
            <a:off x="2298871" y="5750028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gezonde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voeding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73B1028-FC46-423C-B97C-E4BA26D78840}"/>
              </a:ext>
            </a:extLst>
          </p:cNvPr>
          <p:cNvSpPr txBox="1"/>
          <p:nvPr/>
        </p:nvSpPr>
        <p:spPr>
          <a:xfrm>
            <a:off x="3637759" y="4567594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duidelijke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rol- en taakeisen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426EC4A-2994-4C23-8775-2DBD7814684F}"/>
              </a:ext>
            </a:extLst>
          </p:cNvPr>
          <p:cNvSpPr txBox="1"/>
          <p:nvPr/>
        </p:nvSpPr>
        <p:spPr>
          <a:xfrm>
            <a:off x="10092476" y="1751798"/>
            <a:ext cx="1173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opleidings-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profielen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3382EEAB-B427-4013-9081-C2C395CD3356}"/>
              </a:ext>
            </a:extLst>
          </p:cNvPr>
          <p:cNvSpPr/>
          <p:nvPr/>
        </p:nvSpPr>
        <p:spPr>
          <a:xfrm>
            <a:off x="4080709" y="2767263"/>
            <a:ext cx="818147" cy="405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l-NL" sz="16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F3BEC86C-4644-4D8B-96D7-BAFBE5FF825D}"/>
              </a:ext>
            </a:extLst>
          </p:cNvPr>
          <p:cNvSpPr/>
          <p:nvPr/>
        </p:nvSpPr>
        <p:spPr>
          <a:xfrm rot="504934">
            <a:off x="5390671" y="2675467"/>
            <a:ext cx="1194655" cy="527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B76198A-C4F1-43FC-A536-5876CB7CED28}"/>
              </a:ext>
            </a:extLst>
          </p:cNvPr>
          <p:cNvSpPr txBox="1"/>
          <p:nvPr/>
        </p:nvSpPr>
        <p:spPr>
          <a:xfrm rot="504934">
            <a:off x="5408150" y="2659669"/>
            <a:ext cx="113043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convenant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met OR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A80078B-E18C-4B77-8DDD-D626B0116622}"/>
              </a:ext>
            </a:extLst>
          </p:cNvPr>
          <p:cNvSpPr txBox="1"/>
          <p:nvPr/>
        </p:nvSpPr>
        <p:spPr>
          <a:xfrm>
            <a:off x="5863764" y="1169367"/>
            <a:ext cx="1503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meer regel-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mogelijkheden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EFA6D532-ABDA-4476-8CE9-4A6EF2ADA31D}"/>
              </a:ext>
            </a:extLst>
          </p:cNvPr>
          <p:cNvSpPr txBox="1">
            <a:spLocks/>
          </p:cNvSpPr>
          <p:nvPr/>
        </p:nvSpPr>
        <p:spPr>
          <a:xfrm>
            <a:off x="1975358" y="223627"/>
            <a:ext cx="10268644" cy="7849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 sz="2400" b="0" dirty="0">
                <a:solidFill>
                  <a:schemeClr val="accent6"/>
                </a:solidFill>
              </a:rPr>
              <a:t>werken aan Positieve Gezondheid is het continue rijgen van </a:t>
            </a:r>
          </a:p>
          <a:p>
            <a:r>
              <a:rPr lang="nl-NL" sz="2400" b="0" dirty="0">
                <a:solidFill>
                  <a:schemeClr val="accent6"/>
                </a:solidFill>
              </a:rPr>
              <a:t>oude en nieuwe kralen aan de ketting van gezondheid</a:t>
            </a:r>
          </a:p>
          <a:p>
            <a:endParaRPr lang="nl-NL" sz="2400" b="0" dirty="0">
              <a:solidFill>
                <a:schemeClr val="accent6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24CB19D-0682-4681-8266-E85E26491CB5}"/>
              </a:ext>
            </a:extLst>
          </p:cNvPr>
          <p:cNvSpPr txBox="1"/>
          <p:nvPr/>
        </p:nvSpPr>
        <p:spPr>
          <a:xfrm>
            <a:off x="0" y="285338"/>
            <a:ext cx="181075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 framing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262322F-58A9-4C14-8A97-2846A8002C88}"/>
              </a:ext>
            </a:extLst>
          </p:cNvPr>
          <p:cNvSpPr txBox="1"/>
          <p:nvPr/>
        </p:nvSpPr>
        <p:spPr>
          <a:xfrm>
            <a:off x="7666011" y="1092508"/>
            <a:ext cx="262123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sociale steun van collega’s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 leidinggevenden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01529F6-E05D-4C07-8467-B300941E5DA7}"/>
              </a:ext>
            </a:extLst>
          </p:cNvPr>
          <p:cNvSpPr txBox="1"/>
          <p:nvPr/>
        </p:nvSpPr>
        <p:spPr>
          <a:xfrm>
            <a:off x="10050974" y="3740657"/>
            <a:ext cx="1813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betekenisvol werk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7423B35-E183-4210-B66F-07E5842064FC}"/>
              </a:ext>
            </a:extLst>
          </p:cNvPr>
          <p:cNvSpPr txBox="1"/>
          <p:nvPr/>
        </p:nvSpPr>
        <p:spPr>
          <a:xfrm>
            <a:off x="8976625" y="4460068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perspectief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EB9E131-897B-48D4-8DED-EB1CEF4F922B}"/>
              </a:ext>
            </a:extLst>
          </p:cNvPr>
          <p:cNvSpPr txBox="1"/>
          <p:nvPr/>
        </p:nvSpPr>
        <p:spPr>
          <a:xfrm>
            <a:off x="1337063" y="2763546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‘fair deal’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DC59BE8-3368-4A52-8904-F0526420384F}"/>
              </a:ext>
            </a:extLst>
          </p:cNvPr>
          <p:cNvSpPr txBox="1"/>
          <p:nvPr/>
        </p:nvSpPr>
        <p:spPr>
          <a:xfrm>
            <a:off x="7036831" y="5496642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fysiek, mentaal 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sociaal veilig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nl-NL" sz="1600" kern="0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werken</a:t>
            </a: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5296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BF7E9E9-F932-F384-381B-F0D53EF53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7A79F25-1503-C1D7-DC3A-DCB98E69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Piet Vessies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A58B23D-F9FD-B853-6509-B7C2BD5E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F7228A7-B557-44F2-8074-5369AD82673B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4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iumkunsten - CKV PortfolioShanna doornbos 4Hf">
            <a:extLst>
              <a:ext uri="{FF2B5EF4-FFF2-40B4-BE49-F238E27FC236}">
                <a16:creationId xmlns:a16="http://schemas.microsoft.com/office/drawing/2014/main" id="{679AB7AC-0CBE-433D-825E-BCF7CCA7A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905"/>
            <a:ext cx="12222021" cy="687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AA20CF2-CCE5-48A9-8BB7-EC462A02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28A7-B557-44F2-8074-5369AD82673B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A2B7D31-0F06-427E-8D60-73F5CD9E2128}"/>
              </a:ext>
            </a:extLst>
          </p:cNvPr>
          <p:cNvSpPr txBox="1"/>
          <p:nvPr/>
        </p:nvSpPr>
        <p:spPr>
          <a:xfrm>
            <a:off x="6799554" y="3645104"/>
            <a:ext cx="3931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een leven lang leren en ontwikkelen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D11C1F8-95BD-4D91-8008-0790DFA8B318}"/>
              </a:ext>
            </a:extLst>
          </p:cNvPr>
          <p:cNvSpPr txBox="1"/>
          <p:nvPr/>
        </p:nvSpPr>
        <p:spPr>
          <a:xfrm>
            <a:off x="5064047" y="2262459"/>
            <a:ext cx="6543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gezond oud worden / leefstijl / BRAVO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7719C08-313C-4769-AFA7-F817F3664959}"/>
              </a:ext>
            </a:extLst>
          </p:cNvPr>
          <p:cNvSpPr txBox="1"/>
          <p:nvPr/>
        </p:nvSpPr>
        <p:spPr>
          <a:xfrm>
            <a:off x="5064047" y="3134367"/>
            <a:ext cx="6360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vakmanschap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duurzaam inzetbaar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3423CE5-6BC3-4D1D-98E2-EAE220E286D1}"/>
              </a:ext>
            </a:extLst>
          </p:cNvPr>
          <p:cNvSpPr txBox="1"/>
          <p:nvPr/>
        </p:nvSpPr>
        <p:spPr>
          <a:xfrm>
            <a:off x="5064047" y="3969560"/>
            <a:ext cx="58781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21</a:t>
            </a:r>
            <a:r>
              <a:rPr kumimoji="0" lang="nl-NL" sz="3200" b="0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e-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eeuwse vaardigheden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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duurzaam meedoen</a:t>
            </a: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B20C119D-081C-4C5B-9032-FE861DD2D3D3}"/>
              </a:ext>
            </a:extLst>
          </p:cNvPr>
          <p:cNvSpPr/>
          <p:nvPr/>
        </p:nvSpPr>
        <p:spPr>
          <a:xfrm>
            <a:off x="809119" y="2573335"/>
            <a:ext cx="3083619" cy="925110"/>
          </a:xfrm>
          <a:custGeom>
            <a:avLst/>
            <a:gdLst>
              <a:gd name="connsiteX0" fmla="*/ 0 w 8614611"/>
              <a:gd name="connsiteY0" fmla="*/ 649294 h 711438"/>
              <a:gd name="connsiteX1" fmla="*/ 2772076 w 8614611"/>
              <a:gd name="connsiteY1" fmla="*/ 658919 h 711438"/>
              <a:gd name="connsiteX2" fmla="*/ 5313145 w 8614611"/>
              <a:gd name="connsiteY2" fmla="*/ 81403 h 711438"/>
              <a:gd name="connsiteX3" fmla="*/ 8402855 w 8614611"/>
              <a:gd name="connsiteY3" fmla="*/ 4401 h 711438"/>
              <a:gd name="connsiteX4" fmla="*/ 8402855 w 8614611"/>
              <a:gd name="connsiteY4" fmla="*/ 4401 h 711438"/>
              <a:gd name="connsiteX5" fmla="*/ 8614611 w 8614611"/>
              <a:gd name="connsiteY5" fmla="*/ 4401 h 71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14611" h="711438">
                <a:moveTo>
                  <a:pt x="0" y="649294"/>
                </a:moveTo>
                <a:cubicBezTo>
                  <a:pt x="943276" y="701430"/>
                  <a:pt x="1886552" y="753567"/>
                  <a:pt x="2772076" y="658919"/>
                </a:cubicBezTo>
                <a:cubicBezTo>
                  <a:pt x="3657600" y="564271"/>
                  <a:pt x="4374682" y="190489"/>
                  <a:pt x="5313145" y="81403"/>
                </a:cubicBezTo>
                <a:cubicBezTo>
                  <a:pt x="6251608" y="-27683"/>
                  <a:pt x="8402855" y="4401"/>
                  <a:pt x="8402855" y="4401"/>
                </a:cubicBezTo>
                <a:lnTo>
                  <a:pt x="8402855" y="4401"/>
                </a:lnTo>
                <a:lnTo>
                  <a:pt x="8614611" y="4401"/>
                </a:lnTo>
              </a:path>
            </a:pathLst>
          </a:custGeom>
          <a:noFill/>
          <a:ln w="6350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F894890-8CC8-4F2B-AF25-C3CEC2CF4F7A}"/>
              </a:ext>
            </a:extLst>
          </p:cNvPr>
          <p:cNvSpPr/>
          <p:nvPr/>
        </p:nvSpPr>
        <p:spPr>
          <a:xfrm flipV="1">
            <a:off x="840565" y="3338716"/>
            <a:ext cx="3065722" cy="925110"/>
          </a:xfrm>
          <a:custGeom>
            <a:avLst/>
            <a:gdLst>
              <a:gd name="connsiteX0" fmla="*/ 0 w 8614611"/>
              <a:gd name="connsiteY0" fmla="*/ 649294 h 711438"/>
              <a:gd name="connsiteX1" fmla="*/ 2772076 w 8614611"/>
              <a:gd name="connsiteY1" fmla="*/ 658919 h 711438"/>
              <a:gd name="connsiteX2" fmla="*/ 5313145 w 8614611"/>
              <a:gd name="connsiteY2" fmla="*/ 81403 h 711438"/>
              <a:gd name="connsiteX3" fmla="*/ 8402855 w 8614611"/>
              <a:gd name="connsiteY3" fmla="*/ 4401 h 711438"/>
              <a:gd name="connsiteX4" fmla="*/ 8402855 w 8614611"/>
              <a:gd name="connsiteY4" fmla="*/ 4401 h 711438"/>
              <a:gd name="connsiteX5" fmla="*/ 8614611 w 8614611"/>
              <a:gd name="connsiteY5" fmla="*/ 4401 h 71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14611" h="711438">
                <a:moveTo>
                  <a:pt x="0" y="649294"/>
                </a:moveTo>
                <a:cubicBezTo>
                  <a:pt x="943276" y="701430"/>
                  <a:pt x="1886552" y="753567"/>
                  <a:pt x="2772076" y="658919"/>
                </a:cubicBezTo>
                <a:cubicBezTo>
                  <a:pt x="3657600" y="564271"/>
                  <a:pt x="4374682" y="190489"/>
                  <a:pt x="5313145" y="81403"/>
                </a:cubicBezTo>
                <a:cubicBezTo>
                  <a:pt x="6251608" y="-27683"/>
                  <a:pt x="8402855" y="4401"/>
                  <a:pt x="8402855" y="4401"/>
                </a:cubicBezTo>
                <a:lnTo>
                  <a:pt x="8402855" y="4401"/>
                </a:lnTo>
                <a:lnTo>
                  <a:pt x="8614611" y="4401"/>
                </a:lnTo>
              </a:path>
            </a:pathLst>
          </a:custGeom>
          <a:noFill/>
          <a:ln w="6350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1252C2F-66E5-46D6-8414-A6EB8B2AC32F}"/>
              </a:ext>
            </a:extLst>
          </p:cNvPr>
          <p:cNvCxnSpPr>
            <a:cxnSpLocks/>
          </p:cNvCxnSpPr>
          <p:nvPr/>
        </p:nvCxnSpPr>
        <p:spPr>
          <a:xfrm>
            <a:off x="-1357" y="3423618"/>
            <a:ext cx="4295074" cy="0"/>
          </a:xfrm>
          <a:prstGeom prst="line">
            <a:avLst/>
          </a:prstGeom>
          <a:noFill/>
          <a:ln w="6350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cxn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EAF9FD72-2AD8-4FE2-AA7B-E71A0C393747}"/>
              </a:ext>
            </a:extLst>
          </p:cNvPr>
          <p:cNvSpPr/>
          <p:nvPr/>
        </p:nvSpPr>
        <p:spPr>
          <a:xfrm>
            <a:off x="6562315" y="3577165"/>
            <a:ext cx="277735" cy="183942"/>
          </a:xfrm>
          <a:custGeom>
            <a:avLst/>
            <a:gdLst>
              <a:gd name="connsiteX0" fmla="*/ 114773 w 277735"/>
              <a:gd name="connsiteY0" fmla="*/ 0 h 298764"/>
              <a:gd name="connsiteX1" fmla="*/ 6131 w 277735"/>
              <a:gd name="connsiteY1" fmla="*/ 217283 h 298764"/>
              <a:gd name="connsiteX2" fmla="*/ 277735 w 277735"/>
              <a:gd name="connsiteY2" fmla="*/ 298764 h 2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735" h="298764">
                <a:moveTo>
                  <a:pt x="114773" y="0"/>
                </a:moveTo>
                <a:cubicBezTo>
                  <a:pt x="46872" y="83744"/>
                  <a:pt x="-21029" y="167489"/>
                  <a:pt x="6131" y="217283"/>
                </a:cubicBezTo>
                <a:cubicBezTo>
                  <a:pt x="33291" y="267077"/>
                  <a:pt x="155513" y="282920"/>
                  <a:pt x="277735" y="298764"/>
                </a:cubicBezTo>
              </a:path>
            </a:pathLst>
          </a:custGeom>
          <a:noFill/>
          <a:ln w="1905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1D861B77-63C4-442A-8E62-311F8248CC3E}"/>
              </a:ext>
            </a:extLst>
          </p:cNvPr>
          <p:cNvSpPr/>
          <p:nvPr/>
        </p:nvSpPr>
        <p:spPr>
          <a:xfrm rot="10800000" flipH="1">
            <a:off x="6551255" y="3997935"/>
            <a:ext cx="277735" cy="183942"/>
          </a:xfrm>
          <a:custGeom>
            <a:avLst/>
            <a:gdLst>
              <a:gd name="connsiteX0" fmla="*/ 114773 w 277735"/>
              <a:gd name="connsiteY0" fmla="*/ 0 h 298764"/>
              <a:gd name="connsiteX1" fmla="*/ 6131 w 277735"/>
              <a:gd name="connsiteY1" fmla="*/ 217283 h 298764"/>
              <a:gd name="connsiteX2" fmla="*/ 277735 w 277735"/>
              <a:gd name="connsiteY2" fmla="*/ 298764 h 2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735" h="298764">
                <a:moveTo>
                  <a:pt x="114773" y="0"/>
                </a:moveTo>
                <a:cubicBezTo>
                  <a:pt x="46872" y="83744"/>
                  <a:pt x="-21029" y="167489"/>
                  <a:pt x="6131" y="217283"/>
                </a:cubicBezTo>
                <a:cubicBezTo>
                  <a:pt x="33291" y="267077"/>
                  <a:pt x="155513" y="282920"/>
                  <a:pt x="277735" y="298764"/>
                </a:cubicBezTo>
              </a:path>
            </a:pathLst>
          </a:custGeom>
          <a:noFill/>
          <a:ln w="1905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58509F0-16A4-4713-8E80-45E2EA567C74}"/>
              </a:ext>
            </a:extLst>
          </p:cNvPr>
          <p:cNvSpPr txBox="1"/>
          <p:nvPr/>
        </p:nvSpPr>
        <p:spPr>
          <a:xfrm>
            <a:off x="1333282" y="6515020"/>
            <a:ext cx="29482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Bron: Holland Casino | netwerk Vitaliteit &amp; Gezondheid nov. 2019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637A03E-534E-49F0-8084-DC3D786E2E66}"/>
              </a:ext>
            </a:extLst>
          </p:cNvPr>
          <p:cNvSpPr txBox="1"/>
          <p:nvPr/>
        </p:nvSpPr>
        <p:spPr>
          <a:xfrm>
            <a:off x="7405905" y="360276"/>
            <a:ext cx="4201728" cy="64633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“wat moet ik doen, leuk voor nu?”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“Wat moet ik nu doen en goed voor later?”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A369AFE-61F0-487F-9BBB-479BBA544111}"/>
              </a:ext>
            </a:extLst>
          </p:cNvPr>
          <p:cNvSpPr txBox="1"/>
          <p:nvPr/>
        </p:nvSpPr>
        <p:spPr>
          <a:xfrm>
            <a:off x="859391" y="2930209"/>
            <a:ext cx="1029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FIT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15FD52C6-7423-48AE-9653-0513ED0E2E31}"/>
              </a:ext>
            </a:extLst>
          </p:cNvPr>
          <p:cNvCxnSpPr>
            <a:cxnSpLocks/>
          </p:cNvCxnSpPr>
          <p:nvPr/>
        </p:nvCxnSpPr>
        <p:spPr>
          <a:xfrm>
            <a:off x="3292480" y="2573335"/>
            <a:ext cx="1657472" cy="0"/>
          </a:xfrm>
          <a:prstGeom prst="line">
            <a:avLst/>
          </a:prstGeom>
          <a:noFill/>
          <a:ln w="6350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9CD01DE5-961E-4D82-AECC-69A8A6AC0DC8}"/>
              </a:ext>
            </a:extLst>
          </p:cNvPr>
          <p:cNvCxnSpPr>
            <a:cxnSpLocks/>
          </p:cNvCxnSpPr>
          <p:nvPr/>
        </p:nvCxnSpPr>
        <p:spPr>
          <a:xfrm>
            <a:off x="3292480" y="4261948"/>
            <a:ext cx="1657472" cy="0"/>
          </a:xfrm>
          <a:prstGeom prst="line">
            <a:avLst/>
          </a:prstGeom>
          <a:noFill/>
          <a:ln w="6350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DEDD1390-7F75-47B1-927A-98A29712C5C0}"/>
              </a:ext>
            </a:extLst>
          </p:cNvPr>
          <p:cNvCxnSpPr>
            <a:cxnSpLocks/>
          </p:cNvCxnSpPr>
          <p:nvPr/>
        </p:nvCxnSpPr>
        <p:spPr>
          <a:xfrm>
            <a:off x="3292480" y="3423618"/>
            <a:ext cx="1657472" cy="0"/>
          </a:xfrm>
          <a:prstGeom prst="line">
            <a:avLst/>
          </a:prstGeom>
          <a:noFill/>
          <a:ln w="6350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70F376D6-5042-452F-98CC-16A9C9C77AE2}"/>
              </a:ext>
            </a:extLst>
          </p:cNvPr>
          <p:cNvSpPr txBox="1"/>
          <p:nvPr/>
        </p:nvSpPr>
        <p:spPr>
          <a:xfrm>
            <a:off x="3617628" y="2279087"/>
            <a:ext cx="1299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for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life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2DCA478-A0AE-4378-8305-9CE6DC0CFD5B}"/>
              </a:ext>
            </a:extLst>
          </p:cNvPr>
          <p:cNvSpPr txBox="1"/>
          <p:nvPr/>
        </p:nvSpPr>
        <p:spPr>
          <a:xfrm>
            <a:off x="3525615" y="3102088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the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job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5861862-30DF-40E0-B1BF-F9EE6267AAF8}"/>
              </a:ext>
            </a:extLst>
          </p:cNvPr>
          <p:cNvSpPr txBox="1"/>
          <p:nvPr/>
        </p:nvSpPr>
        <p:spPr>
          <a:xfrm>
            <a:off x="3010859" y="3905210"/>
            <a:ext cx="190648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the future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9C1F2472-075D-4342-8042-83DE1A34ECF7}"/>
              </a:ext>
            </a:extLst>
          </p:cNvPr>
          <p:cNvSpPr txBox="1"/>
          <p:nvPr/>
        </p:nvSpPr>
        <p:spPr>
          <a:xfrm>
            <a:off x="0" y="285338"/>
            <a:ext cx="230787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speerpunten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12B90592-035A-46B6-B8F7-0647D4D1B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5" y="6111921"/>
            <a:ext cx="1222124" cy="681037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1391A2CF-5816-42A1-A354-4513658F1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09" y="6228072"/>
            <a:ext cx="1480801" cy="5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40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65ED812-C9C2-4963-AC66-AD3B753E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28A7-B557-44F2-8074-5369AD82673B}" type="slidenum">
              <a:rPr lang="nl-NL" smtClean="0"/>
              <a:pPr/>
              <a:t>15</a:t>
            </a:fld>
            <a:endParaRPr lang="nl-NL" dirty="0"/>
          </a:p>
        </p:txBody>
      </p:sp>
      <p:grpSp>
        <p:nvGrpSpPr>
          <p:cNvPr id="85" name="Groep 84">
            <a:extLst>
              <a:ext uri="{FF2B5EF4-FFF2-40B4-BE49-F238E27FC236}">
                <a16:creationId xmlns:a16="http://schemas.microsoft.com/office/drawing/2014/main" id="{CA758D34-E2D8-4E9E-BF45-5604949EA735}"/>
              </a:ext>
            </a:extLst>
          </p:cNvPr>
          <p:cNvGrpSpPr/>
          <p:nvPr/>
        </p:nvGrpSpPr>
        <p:grpSpPr>
          <a:xfrm>
            <a:off x="4140477" y="1643264"/>
            <a:ext cx="3439053" cy="3694525"/>
            <a:chOff x="4140477" y="1871864"/>
            <a:chExt cx="3439053" cy="3694525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12D68F87-D6DE-40C7-A7F0-897E689E80AE}"/>
                </a:ext>
              </a:extLst>
            </p:cNvPr>
            <p:cNvGrpSpPr/>
            <p:nvPr/>
          </p:nvGrpSpPr>
          <p:grpSpPr>
            <a:xfrm>
              <a:off x="4724400" y="2306258"/>
              <a:ext cx="2371725" cy="2752725"/>
              <a:chOff x="4391025" y="2152650"/>
              <a:chExt cx="2371725" cy="2752725"/>
            </a:xfrm>
          </p:grpSpPr>
          <p:cxnSp>
            <p:nvCxnSpPr>
              <p:cNvPr id="11" name="Rechte verbindingslijn 10">
                <a:extLst>
                  <a:ext uri="{FF2B5EF4-FFF2-40B4-BE49-F238E27FC236}">
                    <a16:creationId xmlns:a16="http://schemas.microsoft.com/office/drawing/2014/main" id="{3813DC72-DA5D-4D7D-8F3E-42D034D15CA4}"/>
                  </a:ext>
                </a:extLst>
              </p:cNvPr>
              <p:cNvCxnSpPr/>
              <p:nvPr/>
            </p:nvCxnSpPr>
            <p:spPr>
              <a:xfrm flipV="1">
                <a:off x="4391025" y="2152650"/>
                <a:ext cx="1190625" cy="71437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echte verbindingslijn 11">
                <a:extLst>
                  <a:ext uri="{FF2B5EF4-FFF2-40B4-BE49-F238E27FC236}">
                    <a16:creationId xmlns:a16="http://schemas.microsoft.com/office/drawing/2014/main" id="{B151233F-F1AE-42DA-9A5C-17D4665094DC}"/>
                  </a:ext>
                </a:extLst>
              </p:cNvPr>
              <p:cNvCxnSpPr/>
              <p:nvPr/>
            </p:nvCxnSpPr>
            <p:spPr>
              <a:xfrm>
                <a:off x="5619750" y="2171700"/>
                <a:ext cx="1143000" cy="65722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8816DEDA-1CB2-43E1-94CC-2A6C73656B21}"/>
                  </a:ext>
                </a:extLst>
              </p:cNvPr>
              <p:cNvCxnSpPr/>
              <p:nvPr/>
            </p:nvCxnSpPr>
            <p:spPr>
              <a:xfrm flipV="1">
                <a:off x="4391025" y="2867025"/>
                <a:ext cx="2343150" cy="952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>
                <a:extLst>
                  <a:ext uri="{FF2B5EF4-FFF2-40B4-BE49-F238E27FC236}">
                    <a16:creationId xmlns:a16="http://schemas.microsoft.com/office/drawing/2014/main" id="{D21F4C27-D197-42DF-9DEF-DEF20356B30C}"/>
                  </a:ext>
                </a:extLst>
              </p:cNvPr>
              <p:cNvCxnSpPr/>
              <p:nvPr/>
            </p:nvCxnSpPr>
            <p:spPr>
              <a:xfrm>
                <a:off x="4391025" y="2876550"/>
                <a:ext cx="0" cy="130492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717AD217-6C9A-480F-8DDF-4DDB425518DB}"/>
                  </a:ext>
                </a:extLst>
              </p:cNvPr>
              <p:cNvCxnSpPr/>
              <p:nvPr/>
            </p:nvCxnSpPr>
            <p:spPr>
              <a:xfrm>
                <a:off x="4391025" y="4171950"/>
                <a:ext cx="234315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83910FE1-3F76-4406-B9BC-0A5717E58286}"/>
                  </a:ext>
                </a:extLst>
              </p:cNvPr>
              <p:cNvCxnSpPr/>
              <p:nvPr/>
            </p:nvCxnSpPr>
            <p:spPr>
              <a:xfrm>
                <a:off x="6762750" y="2847975"/>
                <a:ext cx="0" cy="132397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D661AAD8-827B-443B-ABFC-D3E76A931905}"/>
                  </a:ext>
                </a:extLst>
              </p:cNvPr>
              <p:cNvCxnSpPr/>
              <p:nvPr/>
            </p:nvCxnSpPr>
            <p:spPr>
              <a:xfrm>
                <a:off x="4391025" y="4171950"/>
                <a:ext cx="1209675" cy="73342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2B6BC17E-FB62-42E1-8E29-FE55036CA5C1}"/>
                  </a:ext>
                </a:extLst>
              </p:cNvPr>
              <p:cNvCxnSpPr/>
              <p:nvPr/>
            </p:nvCxnSpPr>
            <p:spPr>
              <a:xfrm flipV="1">
                <a:off x="5619750" y="4162425"/>
                <a:ext cx="1143000" cy="74294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B0BAFBF4-357B-4509-85AE-75AF1C1E8C42}"/>
                  </a:ext>
                </a:extLst>
              </p:cNvPr>
              <p:cNvCxnSpPr/>
              <p:nvPr/>
            </p:nvCxnSpPr>
            <p:spPr>
              <a:xfrm>
                <a:off x="5581650" y="2171700"/>
                <a:ext cx="38100" cy="271462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EA630F06-0FBB-4420-916B-4EAA12B6D40C}"/>
                  </a:ext>
                </a:extLst>
              </p:cNvPr>
              <p:cNvCxnSpPr/>
              <p:nvPr/>
            </p:nvCxnSpPr>
            <p:spPr>
              <a:xfrm>
                <a:off x="4391025" y="2876550"/>
                <a:ext cx="1228725" cy="62865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3FA2B4EC-7735-49C2-9FCC-1EAC1A7D3A54}"/>
                  </a:ext>
                </a:extLst>
              </p:cNvPr>
              <p:cNvCxnSpPr/>
              <p:nvPr/>
            </p:nvCxnSpPr>
            <p:spPr>
              <a:xfrm flipV="1">
                <a:off x="4476750" y="3524250"/>
                <a:ext cx="1142999" cy="609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29795884-C898-467F-8B41-6EBEA765F759}"/>
                  </a:ext>
                </a:extLst>
              </p:cNvPr>
              <p:cNvCxnSpPr/>
              <p:nvPr/>
            </p:nvCxnSpPr>
            <p:spPr>
              <a:xfrm>
                <a:off x="5648325" y="3533775"/>
                <a:ext cx="1085850" cy="63817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6090C4AD-7CCB-4492-8A65-F96823452F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00700" y="2857500"/>
                <a:ext cx="1143000" cy="67627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D68398A9-7418-4A60-BE34-56B97A734AD2}"/>
                  </a:ext>
                </a:extLst>
              </p:cNvPr>
              <p:cNvCxnSpPr/>
              <p:nvPr/>
            </p:nvCxnSpPr>
            <p:spPr>
              <a:xfrm>
                <a:off x="4391025" y="2876550"/>
                <a:ext cx="1200150" cy="202882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2F469D63-1E85-41B1-BEFF-CB1C466B9F0A}"/>
                  </a:ext>
                </a:extLst>
              </p:cNvPr>
              <p:cNvCxnSpPr/>
              <p:nvPr/>
            </p:nvCxnSpPr>
            <p:spPr>
              <a:xfrm flipH="1">
                <a:off x="5610225" y="2857500"/>
                <a:ext cx="1095375" cy="204787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04F716-FDEA-483F-9E39-60CDA12ED52A}"/>
                  </a:ext>
                </a:extLst>
              </p:cNvPr>
              <p:cNvCxnSpPr/>
              <p:nvPr/>
            </p:nvCxnSpPr>
            <p:spPr>
              <a:xfrm flipH="1">
                <a:off x="4448175" y="2171700"/>
                <a:ext cx="1123950" cy="200977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>
                <a:extLst>
                  <a:ext uri="{FF2B5EF4-FFF2-40B4-BE49-F238E27FC236}">
                    <a16:creationId xmlns:a16="http://schemas.microsoft.com/office/drawing/2014/main" id="{23CA199E-9E42-4EA2-B2C2-28C7678D3DD1}"/>
                  </a:ext>
                </a:extLst>
              </p:cNvPr>
              <p:cNvCxnSpPr/>
              <p:nvPr/>
            </p:nvCxnSpPr>
            <p:spPr>
              <a:xfrm>
                <a:off x="5543550" y="2181225"/>
                <a:ext cx="1181100" cy="1981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A09B78A7-6FAB-4806-AEBB-FB3E29DC4645}"/>
                </a:ext>
              </a:extLst>
            </p:cNvPr>
            <p:cNvSpPr/>
            <p:nvPr/>
          </p:nvSpPr>
          <p:spPr>
            <a:xfrm>
              <a:off x="5485035" y="1871864"/>
              <a:ext cx="864000" cy="864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3F9B3FFE-1150-4BFF-9BA6-F1A85AEDD174}"/>
                </a:ext>
              </a:extLst>
            </p:cNvPr>
            <p:cNvSpPr/>
            <p:nvPr/>
          </p:nvSpPr>
          <p:spPr>
            <a:xfrm>
              <a:off x="4187025" y="2512435"/>
              <a:ext cx="864000" cy="864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2E3A689D-C129-4711-B1A2-9D59974CD842}"/>
                </a:ext>
              </a:extLst>
            </p:cNvPr>
            <p:cNvSpPr/>
            <p:nvPr/>
          </p:nvSpPr>
          <p:spPr>
            <a:xfrm>
              <a:off x="4263825" y="3951302"/>
              <a:ext cx="864000" cy="864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5A94280F-7571-452B-9139-A787F9511B4A}"/>
                </a:ext>
              </a:extLst>
            </p:cNvPr>
            <p:cNvSpPr/>
            <p:nvPr/>
          </p:nvSpPr>
          <p:spPr>
            <a:xfrm>
              <a:off x="6660480" y="2548552"/>
              <a:ext cx="864000" cy="864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7C9A0DED-580D-437B-8417-A973D877DCCB}"/>
                </a:ext>
              </a:extLst>
            </p:cNvPr>
            <p:cNvSpPr/>
            <p:nvPr/>
          </p:nvSpPr>
          <p:spPr>
            <a:xfrm>
              <a:off x="6664208" y="3893557"/>
              <a:ext cx="864000" cy="864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12B4841A-35AC-4631-B5B7-92799CDF69EB}"/>
                </a:ext>
              </a:extLst>
            </p:cNvPr>
            <p:cNvSpPr/>
            <p:nvPr/>
          </p:nvSpPr>
          <p:spPr>
            <a:xfrm>
              <a:off x="5511600" y="4702389"/>
              <a:ext cx="864000" cy="864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7FE7261E-A5B7-4EFB-8C12-1296C8561C2F}"/>
                </a:ext>
              </a:extLst>
            </p:cNvPr>
            <p:cNvSpPr txBox="1"/>
            <p:nvPr/>
          </p:nvSpPr>
          <p:spPr>
            <a:xfrm>
              <a:off x="6631770" y="2734587"/>
              <a:ext cx="947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leren &amp; </a:t>
              </a:r>
            </a:p>
            <a:p>
              <a:pPr algn="ctr"/>
              <a:r>
                <a:rPr lang="nl-NL" sz="1200" dirty="0"/>
                <a:t>ontwikkelen</a:t>
              </a: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A0C08B36-8D57-43DB-959F-440E085E3B1C}"/>
                </a:ext>
              </a:extLst>
            </p:cNvPr>
            <p:cNvSpPr txBox="1"/>
            <p:nvPr/>
          </p:nvSpPr>
          <p:spPr>
            <a:xfrm>
              <a:off x="6744161" y="4079892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arbeids-</a:t>
              </a:r>
            </a:p>
            <a:p>
              <a:pPr algn="ctr"/>
              <a:r>
                <a:rPr lang="nl-NL" sz="1200" dirty="0"/>
                <a:t>tijden</a:t>
              </a:r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7F1C0E16-D99E-4BD3-B830-69E98969A293}"/>
                </a:ext>
              </a:extLst>
            </p:cNvPr>
            <p:cNvSpPr txBox="1"/>
            <p:nvPr/>
          </p:nvSpPr>
          <p:spPr>
            <a:xfrm>
              <a:off x="5584694" y="4791441"/>
              <a:ext cx="7290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arbeids-</a:t>
              </a:r>
            </a:p>
            <a:p>
              <a:pPr algn="ctr"/>
              <a:r>
                <a:rPr lang="nl-NL" sz="1200" dirty="0"/>
                <a:t>voor-</a:t>
              </a:r>
            </a:p>
            <a:p>
              <a:pPr algn="ctr"/>
              <a:r>
                <a:rPr lang="nl-NL" sz="1200" dirty="0"/>
                <a:t>waarden</a:t>
              </a: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29762643-07B7-4317-8E36-EA8271FF301F}"/>
                </a:ext>
              </a:extLst>
            </p:cNvPr>
            <p:cNvSpPr txBox="1"/>
            <p:nvPr/>
          </p:nvSpPr>
          <p:spPr>
            <a:xfrm>
              <a:off x="4344735" y="4025771"/>
              <a:ext cx="6703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 err="1"/>
                <a:t>work</a:t>
              </a:r>
              <a:endParaRPr lang="nl-NL" sz="1200" dirty="0"/>
            </a:p>
            <a:p>
              <a:pPr algn="ctr"/>
              <a:r>
                <a:rPr lang="nl-NL" sz="1200" dirty="0"/>
                <a:t>- life</a:t>
              </a:r>
            </a:p>
            <a:p>
              <a:pPr algn="ctr"/>
              <a:r>
                <a:rPr lang="nl-NL" sz="1200" dirty="0" err="1"/>
                <a:t>balance</a:t>
              </a:r>
              <a:endParaRPr lang="nl-NL" sz="1200" dirty="0"/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86F66F61-4FAD-4F46-A77B-724B78B6CA95}"/>
                </a:ext>
              </a:extLst>
            </p:cNvPr>
            <p:cNvSpPr txBox="1"/>
            <p:nvPr/>
          </p:nvSpPr>
          <p:spPr>
            <a:xfrm>
              <a:off x="4140477" y="2648496"/>
              <a:ext cx="9072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arbeids-</a:t>
              </a:r>
            </a:p>
            <a:p>
              <a:pPr algn="ctr"/>
              <a:r>
                <a:rPr lang="nl-NL" sz="1200" dirty="0"/>
                <a:t>omstandig-</a:t>
              </a:r>
            </a:p>
            <a:p>
              <a:pPr algn="ctr"/>
              <a:r>
                <a:rPr lang="nl-NL" sz="1200" dirty="0"/>
                <a:t>heden</a:t>
              </a:r>
            </a:p>
          </p:txBody>
        </p:sp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0C280951-8E0B-4561-91A5-3B599C10930A}"/>
                </a:ext>
              </a:extLst>
            </p:cNvPr>
            <p:cNvSpPr txBox="1"/>
            <p:nvPr/>
          </p:nvSpPr>
          <p:spPr>
            <a:xfrm>
              <a:off x="5559347" y="1978990"/>
              <a:ext cx="7072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arbeids-</a:t>
              </a:r>
            </a:p>
            <a:p>
              <a:pPr algn="ctr"/>
              <a:r>
                <a:rPr lang="nl-NL" sz="1200" dirty="0" err="1"/>
                <a:t>verhou</a:t>
              </a:r>
              <a:r>
                <a:rPr lang="nl-NL" sz="1200" dirty="0"/>
                <a:t>-</a:t>
              </a:r>
            </a:p>
            <a:p>
              <a:pPr algn="ctr"/>
              <a:r>
                <a:rPr lang="nl-NL" sz="1200" dirty="0"/>
                <a:t>dingen</a:t>
              </a:r>
            </a:p>
          </p:txBody>
        </p:sp>
      </p:grpSp>
      <p:grpSp>
        <p:nvGrpSpPr>
          <p:cNvPr id="81" name="Groep 80">
            <a:extLst>
              <a:ext uri="{FF2B5EF4-FFF2-40B4-BE49-F238E27FC236}">
                <a16:creationId xmlns:a16="http://schemas.microsoft.com/office/drawing/2014/main" id="{DD139D4D-466C-45C4-9A42-C50A97CB5093}"/>
              </a:ext>
            </a:extLst>
          </p:cNvPr>
          <p:cNvGrpSpPr/>
          <p:nvPr/>
        </p:nvGrpSpPr>
        <p:grpSpPr>
          <a:xfrm>
            <a:off x="7397950" y="1205348"/>
            <a:ext cx="4228303" cy="1958175"/>
            <a:chOff x="7397950" y="1433948"/>
            <a:chExt cx="4228303" cy="1958175"/>
          </a:xfrm>
        </p:grpSpPr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38903581-DDDE-439B-8261-3E7C3B45E5A3}"/>
                </a:ext>
              </a:extLst>
            </p:cNvPr>
            <p:cNvSpPr/>
            <p:nvPr/>
          </p:nvSpPr>
          <p:spPr>
            <a:xfrm>
              <a:off x="7950327" y="1482218"/>
              <a:ext cx="1548384" cy="3651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>
                  <a:solidFill>
                    <a:schemeClr val="tx1"/>
                  </a:solidFill>
                </a:rPr>
                <a:t>for life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E1FC64A5-346A-4875-9D80-33AC68CBE569}"/>
                </a:ext>
              </a:extLst>
            </p:cNvPr>
            <p:cNvSpPr/>
            <p:nvPr/>
          </p:nvSpPr>
          <p:spPr>
            <a:xfrm>
              <a:off x="7950327" y="2124161"/>
              <a:ext cx="1548384" cy="3651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>
                  <a:solidFill>
                    <a:schemeClr val="tx1"/>
                  </a:solidFill>
                </a:rPr>
                <a:t>for the job</a:t>
              </a: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1B7EDB46-F683-4851-96D6-7E09D7149F17}"/>
                </a:ext>
              </a:extLst>
            </p:cNvPr>
            <p:cNvSpPr/>
            <p:nvPr/>
          </p:nvSpPr>
          <p:spPr>
            <a:xfrm>
              <a:off x="7950327" y="2794062"/>
              <a:ext cx="1548384" cy="3651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>
                  <a:solidFill>
                    <a:schemeClr val="tx1"/>
                  </a:solidFill>
                </a:rPr>
                <a:t>for the </a:t>
              </a:r>
              <a:r>
                <a:rPr lang="nl-NL" sz="1200" dirty="0" err="1">
                  <a:solidFill>
                    <a:schemeClr val="tx1"/>
                  </a:solidFill>
                </a:rPr>
                <a:t>future</a:t>
              </a:r>
              <a:endParaRPr lang="nl-NL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344E3348-6EC1-4DD5-A047-DB37C4F92229}"/>
                </a:ext>
              </a:extLst>
            </p:cNvPr>
            <p:cNvCxnSpPr>
              <a:cxnSpLocks/>
              <a:stCxn id="31" idx="7"/>
              <a:endCxn id="40" idx="2"/>
            </p:cNvCxnSpPr>
            <p:nvPr/>
          </p:nvCxnSpPr>
          <p:spPr>
            <a:xfrm flipV="1">
              <a:off x="7397950" y="1664781"/>
              <a:ext cx="552377" cy="10007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46CCC5AF-0181-46D9-AE38-755BBCBDB133}"/>
                </a:ext>
              </a:extLst>
            </p:cNvPr>
            <p:cNvCxnSpPr>
              <a:cxnSpLocks/>
              <a:stCxn id="31" idx="7"/>
              <a:endCxn id="41" idx="2"/>
            </p:cNvCxnSpPr>
            <p:nvPr/>
          </p:nvCxnSpPr>
          <p:spPr>
            <a:xfrm flipV="1">
              <a:off x="7397950" y="2306724"/>
              <a:ext cx="552377" cy="358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5B5F223D-037B-4D9C-BAF1-68691E906779}"/>
                </a:ext>
              </a:extLst>
            </p:cNvPr>
            <p:cNvCxnSpPr>
              <a:cxnSpLocks/>
              <a:stCxn id="31" idx="7"/>
              <a:endCxn id="42" idx="2"/>
            </p:cNvCxnSpPr>
            <p:nvPr/>
          </p:nvCxnSpPr>
          <p:spPr>
            <a:xfrm>
              <a:off x="7397950" y="2665557"/>
              <a:ext cx="552377" cy="3110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53BC6542-6245-476D-897A-0CA6D17F0DEF}"/>
                </a:ext>
              </a:extLst>
            </p:cNvPr>
            <p:cNvSpPr txBox="1"/>
            <p:nvPr/>
          </p:nvSpPr>
          <p:spPr>
            <a:xfrm>
              <a:off x="9598775" y="1433948"/>
              <a:ext cx="1534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• ontwikkelen </a:t>
              </a:r>
            </a:p>
            <a:p>
              <a:r>
                <a:rPr lang="nl-NL" sz="1200" dirty="0"/>
                <a:t>• gezond oud worden</a:t>
              </a:r>
            </a:p>
            <a:p>
              <a:r>
                <a:rPr lang="nl-NL" sz="1200" dirty="0"/>
                <a:t>• leefstijl / BRAVO</a:t>
              </a: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65CB87F5-5D45-47C7-8999-C90B62368FD5}"/>
                </a:ext>
              </a:extLst>
            </p:cNvPr>
            <p:cNvSpPr txBox="1"/>
            <p:nvPr/>
          </p:nvSpPr>
          <p:spPr>
            <a:xfrm>
              <a:off x="9598775" y="2075891"/>
              <a:ext cx="20274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• vakmanschap </a:t>
              </a:r>
              <a:r>
                <a:rPr lang="nl-NL" sz="1000" dirty="0"/>
                <a:t>(70-20-10 leren)</a:t>
              </a:r>
            </a:p>
            <a:p>
              <a:r>
                <a:rPr lang="nl-NL" sz="1200" dirty="0"/>
                <a:t>• duurzaam inzetbaar</a:t>
              </a:r>
            </a:p>
          </p:txBody>
        </p: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5F6007AC-F480-4F0E-9E9E-A4B1B01DB9B9}"/>
                </a:ext>
              </a:extLst>
            </p:cNvPr>
            <p:cNvSpPr txBox="1"/>
            <p:nvPr/>
          </p:nvSpPr>
          <p:spPr>
            <a:xfrm>
              <a:off x="9598775" y="2745792"/>
              <a:ext cx="19037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• 21</a:t>
              </a:r>
              <a:r>
                <a:rPr lang="nl-NL" sz="1200" baseline="30000" dirty="0"/>
                <a:t>e</a:t>
              </a:r>
              <a:r>
                <a:rPr lang="nl-NL" sz="1200" dirty="0"/>
                <a:t> </a:t>
              </a:r>
              <a:r>
                <a:rPr lang="nl-NL" sz="1200" dirty="0" err="1"/>
                <a:t>eeuwse</a:t>
              </a:r>
              <a:r>
                <a:rPr lang="nl-NL" sz="1200" dirty="0"/>
                <a:t> vaardigheden</a:t>
              </a:r>
            </a:p>
            <a:p>
              <a:r>
                <a:rPr lang="nl-NL" sz="1200" dirty="0"/>
                <a:t>• duurzaam meedoen</a:t>
              </a:r>
            </a:p>
            <a:p>
              <a:r>
                <a:rPr lang="nl-NL" sz="1200" dirty="0"/>
                <a:t>• burgerschap</a:t>
              </a:r>
            </a:p>
          </p:txBody>
        </p:sp>
      </p:grpSp>
      <p:grpSp>
        <p:nvGrpSpPr>
          <p:cNvPr id="82" name="Groep 81">
            <a:extLst>
              <a:ext uri="{FF2B5EF4-FFF2-40B4-BE49-F238E27FC236}">
                <a16:creationId xmlns:a16="http://schemas.microsoft.com/office/drawing/2014/main" id="{F45A5366-AA68-4D18-93BA-F3E9398895DE}"/>
              </a:ext>
            </a:extLst>
          </p:cNvPr>
          <p:cNvGrpSpPr/>
          <p:nvPr/>
        </p:nvGrpSpPr>
        <p:grpSpPr>
          <a:xfrm>
            <a:off x="7528208" y="4077733"/>
            <a:ext cx="3796627" cy="646331"/>
            <a:chOff x="7528208" y="4306333"/>
            <a:chExt cx="3796627" cy="646331"/>
          </a:xfrm>
        </p:grpSpPr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76C3A1EB-9324-4519-8681-78730C817F46}"/>
                </a:ext>
              </a:extLst>
            </p:cNvPr>
            <p:cNvSpPr/>
            <p:nvPr/>
          </p:nvSpPr>
          <p:spPr>
            <a:xfrm>
              <a:off x="8255880" y="4306333"/>
              <a:ext cx="3068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sz="1200" dirty="0"/>
                <a:t>gezond roosteren = voorwaarts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sz="1200" dirty="0"/>
                <a:t>meer regelmaat en voorspelbaarheid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sz="1200" dirty="0"/>
                <a:t>minder nachtdiensten</a:t>
              </a:r>
            </a:p>
          </p:txBody>
        </p: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19528D53-4F98-4671-AC6E-25204C488C28}"/>
                </a:ext>
              </a:extLst>
            </p:cNvPr>
            <p:cNvCxnSpPr/>
            <p:nvPr/>
          </p:nvCxnSpPr>
          <p:spPr>
            <a:xfrm>
              <a:off x="8255880" y="4370869"/>
              <a:ext cx="0" cy="498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BA880548-2FBE-42C1-B623-2B3241BE13A2}"/>
                </a:ext>
              </a:extLst>
            </p:cNvPr>
            <p:cNvCxnSpPr>
              <a:cxnSpLocks/>
              <a:stCxn id="32" idx="6"/>
              <a:endCxn id="49" idx="1"/>
            </p:cNvCxnSpPr>
            <p:nvPr/>
          </p:nvCxnSpPr>
          <p:spPr>
            <a:xfrm>
              <a:off x="7528208" y="4316032"/>
              <a:ext cx="727672" cy="313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ep 85">
            <a:extLst>
              <a:ext uri="{FF2B5EF4-FFF2-40B4-BE49-F238E27FC236}">
                <a16:creationId xmlns:a16="http://schemas.microsoft.com/office/drawing/2014/main" id="{92DBD688-DFFD-4F6B-8B81-92FA39686EFE}"/>
              </a:ext>
            </a:extLst>
          </p:cNvPr>
          <p:cNvGrpSpPr/>
          <p:nvPr/>
        </p:nvGrpSpPr>
        <p:grpSpPr>
          <a:xfrm>
            <a:off x="6249070" y="5109189"/>
            <a:ext cx="5444193" cy="1261449"/>
            <a:chOff x="6249070" y="5566389"/>
            <a:chExt cx="5444193" cy="1261449"/>
          </a:xfrm>
        </p:grpSpPr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984B8D8A-FE45-4199-AD73-A6DBFDEDF493}"/>
                </a:ext>
              </a:extLst>
            </p:cNvPr>
            <p:cNvCxnSpPr/>
            <p:nvPr/>
          </p:nvCxnSpPr>
          <p:spPr>
            <a:xfrm>
              <a:off x="6744161" y="5566389"/>
              <a:ext cx="0" cy="707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A80DFE97-821E-4707-9826-51EC3AA315CE}"/>
                </a:ext>
              </a:extLst>
            </p:cNvPr>
            <p:cNvGrpSpPr/>
            <p:nvPr/>
          </p:nvGrpSpPr>
          <p:grpSpPr>
            <a:xfrm>
              <a:off x="6249070" y="5627509"/>
              <a:ext cx="5444193" cy="1200329"/>
              <a:chOff x="6249070" y="5627509"/>
              <a:chExt cx="5444193" cy="1200329"/>
            </a:xfrm>
          </p:grpSpPr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7EEBBE79-9E57-4D2A-A979-7C7D2153469E}"/>
                  </a:ext>
                </a:extLst>
              </p:cNvPr>
              <p:cNvSpPr txBox="1"/>
              <p:nvPr/>
            </p:nvSpPr>
            <p:spPr>
              <a:xfrm>
                <a:off x="6744160" y="5627509"/>
                <a:ext cx="494910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nl-NL" sz="1200" dirty="0"/>
                  <a:t>gezond evenwicht tussen primair en secundair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nl-NL" sz="1200" dirty="0"/>
                  <a:t>secundair: ruimte voor investeren in positieve gezondheid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nl-NL" sz="1200" dirty="0"/>
                  <a:t>mobiliteit: denk aan stimuleren fietsen i.p.v. leaseauto</a:t>
                </a:r>
              </a:p>
              <a:p>
                <a:r>
                  <a:rPr lang="nl-NL" sz="1200" dirty="0"/>
                  <a:t>     (arbeidsvoorwaarden = communicatiemiddel)</a:t>
                </a:r>
              </a:p>
              <a:p>
                <a:endParaRPr lang="nl-NL" sz="1200" dirty="0"/>
              </a:p>
              <a:p>
                <a:r>
                  <a:rPr lang="nl-NL" sz="1200" dirty="0"/>
                  <a:t>•   </a:t>
                </a:r>
                <a:r>
                  <a:rPr lang="nl-NL" sz="1200" b="1" dirty="0">
                    <a:solidFill>
                      <a:srgbClr val="FF0000"/>
                    </a:solidFill>
                  </a:rPr>
                  <a:t>gezondheid is géén keuze(budget)</a:t>
                </a:r>
              </a:p>
            </p:txBody>
          </p:sp>
          <p:cxnSp>
            <p:nvCxnSpPr>
              <p:cNvPr id="54" name="Rechte verbindingslijn 53">
                <a:extLst>
                  <a:ext uri="{FF2B5EF4-FFF2-40B4-BE49-F238E27FC236}">
                    <a16:creationId xmlns:a16="http://schemas.microsoft.com/office/drawing/2014/main" id="{D3134E35-9585-4861-9250-B2F34BE31387}"/>
                  </a:ext>
                </a:extLst>
              </p:cNvPr>
              <p:cNvCxnSpPr>
                <a:cxnSpLocks/>
                <a:stCxn id="33" idx="5"/>
                <a:endCxn id="52" idx="1"/>
              </p:cNvCxnSpPr>
              <p:nvPr/>
            </p:nvCxnSpPr>
            <p:spPr>
              <a:xfrm>
                <a:off x="6249070" y="5668459"/>
                <a:ext cx="495090" cy="5592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CEAE56C4-6D10-4427-BBC2-379D60479CFE}"/>
              </a:ext>
            </a:extLst>
          </p:cNvPr>
          <p:cNvGrpSpPr/>
          <p:nvPr/>
        </p:nvGrpSpPr>
        <p:grpSpPr>
          <a:xfrm>
            <a:off x="2169824" y="4458907"/>
            <a:ext cx="2199295" cy="1085713"/>
            <a:chOff x="2169824" y="4687507"/>
            <a:chExt cx="2199295" cy="1085713"/>
          </a:xfrm>
        </p:grpSpPr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06795778-51F5-4A60-ADC6-CD37E17D0844}"/>
                </a:ext>
              </a:extLst>
            </p:cNvPr>
            <p:cNvSpPr txBox="1"/>
            <p:nvPr/>
          </p:nvSpPr>
          <p:spPr>
            <a:xfrm>
              <a:off x="2169824" y="4757557"/>
              <a:ext cx="15840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l-NL" sz="1200" dirty="0"/>
                <a:t>wonen •</a:t>
              </a:r>
            </a:p>
            <a:p>
              <a:pPr algn="r"/>
              <a:r>
                <a:rPr lang="nl-NL" sz="1200" dirty="0"/>
                <a:t>Financiën / schulden •</a:t>
              </a:r>
            </a:p>
            <a:p>
              <a:pPr algn="r"/>
              <a:r>
                <a:rPr lang="nl-NL" sz="1200" dirty="0"/>
                <a:t>(mantel)zorg •</a:t>
              </a:r>
            </a:p>
            <a:p>
              <a:pPr algn="r"/>
              <a:r>
                <a:rPr lang="nl-NL" sz="1200" dirty="0"/>
                <a:t>kinderopvang •</a:t>
              </a:r>
            </a:p>
            <a:p>
              <a:pPr algn="r"/>
              <a:r>
                <a:rPr lang="nl-NL" sz="1200" dirty="0" err="1"/>
                <a:t>woonwerkverkeer</a:t>
              </a:r>
              <a:r>
                <a:rPr lang="nl-NL" sz="1200" dirty="0"/>
                <a:t>•</a:t>
              </a:r>
            </a:p>
          </p:txBody>
        </p: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A2AADC50-FC7B-4C58-A5A2-D02B89E4CD82}"/>
                </a:ext>
              </a:extLst>
            </p:cNvPr>
            <p:cNvCxnSpPr/>
            <p:nvPr/>
          </p:nvCxnSpPr>
          <p:spPr>
            <a:xfrm>
              <a:off x="3753911" y="4702389"/>
              <a:ext cx="0" cy="86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533E2F46-4E8B-4158-9644-BFE7BB7AFC5D}"/>
                </a:ext>
              </a:extLst>
            </p:cNvPr>
            <p:cNvCxnSpPr>
              <a:endCxn id="55" idx="3"/>
            </p:cNvCxnSpPr>
            <p:nvPr/>
          </p:nvCxnSpPr>
          <p:spPr>
            <a:xfrm flipH="1">
              <a:off x="3753911" y="4687507"/>
              <a:ext cx="615208" cy="5778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ep 78">
            <a:extLst>
              <a:ext uri="{FF2B5EF4-FFF2-40B4-BE49-F238E27FC236}">
                <a16:creationId xmlns:a16="http://schemas.microsoft.com/office/drawing/2014/main" id="{A9643656-17D6-4179-BAF5-EFA2E2A15F4B}"/>
              </a:ext>
            </a:extLst>
          </p:cNvPr>
          <p:cNvGrpSpPr/>
          <p:nvPr/>
        </p:nvGrpSpPr>
        <p:grpSpPr>
          <a:xfrm>
            <a:off x="505065" y="1939959"/>
            <a:ext cx="3635412" cy="1516020"/>
            <a:chOff x="505065" y="2168559"/>
            <a:chExt cx="3635412" cy="1516020"/>
          </a:xfrm>
        </p:grpSpPr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6C0C2E1C-6FC2-4946-89B1-D92BB0A31340}"/>
                </a:ext>
              </a:extLst>
            </p:cNvPr>
            <p:cNvSpPr/>
            <p:nvPr/>
          </p:nvSpPr>
          <p:spPr>
            <a:xfrm>
              <a:off x="2445212" y="2168559"/>
              <a:ext cx="1548384" cy="3651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>
                  <a:solidFill>
                    <a:schemeClr val="tx1"/>
                  </a:solidFill>
                </a:rPr>
                <a:t>arbo</a:t>
              </a: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D47EEE47-FE98-461E-80E4-256225A84396}"/>
                </a:ext>
              </a:extLst>
            </p:cNvPr>
            <p:cNvSpPr txBox="1"/>
            <p:nvPr/>
          </p:nvSpPr>
          <p:spPr>
            <a:xfrm>
              <a:off x="505065" y="2180587"/>
              <a:ext cx="19401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Positief Gezonde arbodienst</a:t>
              </a:r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1E0F2EBB-7833-4968-A7D8-22E3D469CE03}"/>
                </a:ext>
              </a:extLst>
            </p:cNvPr>
            <p:cNvSpPr/>
            <p:nvPr/>
          </p:nvSpPr>
          <p:spPr>
            <a:xfrm>
              <a:off x="2096934" y="2696962"/>
              <a:ext cx="1548384" cy="3651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>
                  <a:solidFill>
                    <a:schemeClr val="tx1"/>
                  </a:solidFill>
                </a:rPr>
                <a:t>fysiek</a:t>
              </a:r>
            </a:p>
          </p:txBody>
        </p:sp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F70BC4E4-1205-4322-9D4D-BE9F5B606DD3}"/>
                </a:ext>
              </a:extLst>
            </p:cNvPr>
            <p:cNvSpPr/>
            <p:nvPr/>
          </p:nvSpPr>
          <p:spPr>
            <a:xfrm>
              <a:off x="2445212" y="3240869"/>
              <a:ext cx="1548384" cy="3651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>
                  <a:solidFill>
                    <a:schemeClr val="tx1"/>
                  </a:solidFill>
                </a:rPr>
                <a:t>mentaal</a:t>
              </a:r>
            </a:p>
          </p:txBody>
        </p:sp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96493EF8-DB7A-4063-BC76-11E45A6385A0}"/>
                </a:ext>
              </a:extLst>
            </p:cNvPr>
            <p:cNvSpPr txBox="1"/>
            <p:nvPr/>
          </p:nvSpPr>
          <p:spPr>
            <a:xfrm>
              <a:off x="1411085" y="2653061"/>
              <a:ext cx="67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l-NL" sz="1200" dirty="0"/>
                <a:t>fysio •</a:t>
              </a:r>
            </a:p>
            <a:p>
              <a:pPr algn="r"/>
              <a:r>
                <a:rPr lang="nl-NL" sz="1200" dirty="0"/>
                <a:t>coach •</a:t>
              </a:r>
            </a:p>
          </p:txBody>
        </p:sp>
        <p:sp>
          <p:nvSpPr>
            <p:cNvPr id="63" name="Tekstvak 62">
              <a:extLst>
                <a:ext uri="{FF2B5EF4-FFF2-40B4-BE49-F238E27FC236}">
                  <a16:creationId xmlns:a16="http://schemas.microsoft.com/office/drawing/2014/main" id="{C6158B8C-3D59-47A1-AFA1-B2720374BEC8}"/>
                </a:ext>
              </a:extLst>
            </p:cNvPr>
            <p:cNvSpPr txBox="1"/>
            <p:nvPr/>
          </p:nvSpPr>
          <p:spPr>
            <a:xfrm>
              <a:off x="1415800" y="3222914"/>
              <a:ext cx="9900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werkdruk /</a:t>
              </a:r>
            </a:p>
            <a:p>
              <a:r>
                <a:rPr lang="nl-NL" sz="1200" dirty="0"/>
                <a:t>hulpbronnen</a:t>
              </a:r>
            </a:p>
          </p:txBody>
        </p: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BF38B634-27C3-43AD-BCCB-15E45FC49A52}"/>
                </a:ext>
              </a:extLst>
            </p:cNvPr>
            <p:cNvCxnSpPr>
              <a:cxnSpLocks/>
              <a:stCxn id="38" idx="1"/>
              <a:endCxn id="58" idx="5"/>
            </p:cNvCxnSpPr>
            <p:nvPr/>
          </p:nvCxnSpPr>
          <p:spPr>
            <a:xfrm flipH="1" flipV="1">
              <a:off x="3766840" y="2480213"/>
              <a:ext cx="373637" cy="4819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841C0528-9913-4276-83AE-0A3451751D04}"/>
                </a:ext>
              </a:extLst>
            </p:cNvPr>
            <p:cNvCxnSpPr>
              <a:stCxn id="38" idx="1"/>
              <a:endCxn id="60" idx="6"/>
            </p:cNvCxnSpPr>
            <p:nvPr/>
          </p:nvCxnSpPr>
          <p:spPr>
            <a:xfrm flipH="1" flipV="1">
              <a:off x="3645318" y="2879525"/>
              <a:ext cx="495159" cy="82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F1211DE1-7166-46E7-8BF9-3BCE1E63E0FF}"/>
                </a:ext>
              </a:extLst>
            </p:cNvPr>
            <p:cNvCxnSpPr>
              <a:cxnSpLocks/>
              <a:stCxn id="38" idx="1"/>
              <a:endCxn id="61" idx="6"/>
            </p:cNvCxnSpPr>
            <p:nvPr/>
          </p:nvCxnSpPr>
          <p:spPr>
            <a:xfrm flipH="1">
              <a:off x="3993596" y="2962137"/>
              <a:ext cx="146881" cy="4612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ep 69">
            <a:extLst>
              <a:ext uri="{FF2B5EF4-FFF2-40B4-BE49-F238E27FC236}">
                <a16:creationId xmlns:a16="http://schemas.microsoft.com/office/drawing/2014/main" id="{D546F424-EE10-42B6-8DFC-59176F4BDAAE}"/>
              </a:ext>
            </a:extLst>
          </p:cNvPr>
          <p:cNvGrpSpPr/>
          <p:nvPr/>
        </p:nvGrpSpPr>
        <p:grpSpPr>
          <a:xfrm>
            <a:off x="5585743" y="3148026"/>
            <a:ext cx="864000" cy="864000"/>
            <a:chOff x="3499540" y="5415738"/>
            <a:chExt cx="864000" cy="864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EEBC7916-938E-4A9E-B1B5-3763D831FDE1}"/>
                </a:ext>
              </a:extLst>
            </p:cNvPr>
            <p:cNvSpPr/>
            <p:nvPr/>
          </p:nvSpPr>
          <p:spPr>
            <a:xfrm>
              <a:off x="3499540" y="5415738"/>
              <a:ext cx="864000" cy="864000"/>
            </a:xfrm>
            <a:prstGeom prst="ellipse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72" name="Tekstvak 71">
              <a:extLst>
                <a:ext uri="{FF2B5EF4-FFF2-40B4-BE49-F238E27FC236}">
                  <a16:creationId xmlns:a16="http://schemas.microsoft.com/office/drawing/2014/main" id="{6423E249-CB6F-43CC-BB03-AAF7D14957EC}"/>
                </a:ext>
              </a:extLst>
            </p:cNvPr>
            <p:cNvSpPr txBox="1"/>
            <p:nvPr/>
          </p:nvSpPr>
          <p:spPr>
            <a:xfrm rot="20091973">
              <a:off x="3548897" y="5544814"/>
              <a:ext cx="766252" cy="648481"/>
            </a:xfrm>
            <a:prstGeom prst="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prstTxWarp prst="textArchDown">
                <a:avLst>
                  <a:gd name="adj" fmla="val 16634114"/>
                </a:avLst>
              </a:prstTxWarp>
              <a:spAutoFit/>
            </a:bodyPr>
            <a:lstStyle/>
            <a:p>
              <a:pPr algn="ctr"/>
              <a:r>
                <a:rPr lang="nl-NL" sz="1200" dirty="0" err="1"/>
                <a:t>pre-ambule</a:t>
              </a:r>
              <a:endParaRPr lang="nl-NL" sz="1200" dirty="0"/>
            </a:p>
          </p:txBody>
        </p:sp>
      </p:grpSp>
      <p:grpSp>
        <p:nvGrpSpPr>
          <p:cNvPr id="73" name="Groep 72">
            <a:extLst>
              <a:ext uri="{FF2B5EF4-FFF2-40B4-BE49-F238E27FC236}">
                <a16:creationId xmlns:a16="http://schemas.microsoft.com/office/drawing/2014/main" id="{4BFFA702-A83B-441E-8AA5-52550893EE38}"/>
              </a:ext>
            </a:extLst>
          </p:cNvPr>
          <p:cNvGrpSpPr/>
          <p:nvPr/>
        </p:nvGrpSpPr>
        <p:grpSpPr>
          <a:xfrm>
            <a:off x="5492550" y="2978857"/>
            <a:ext cx="864000" cy="864000"/>
            <a:chOff x="4930575" y="2953837"/>
            <a:chExt cx="864000" cy="864000"/>
          </a:xfrm>
        </p:grpSpPr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403327AE-70B2-4A58-9057-92AFC51C84C3}"/>
                </a:ext>
              </a:extLst>
            </p:cNvPr>
            <p:cNvSpPr/>
            <p:nvPr/>
          </p:nvSpPr>
          <p:spPr>
            <a:xfrm>
              <a:off x="4930575" y="2953837"/>
              <a:ext cx="864000" cy="864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Tekstvak 74">
              <a:extLst>
                <a:ext uri="{FF2B5EF4-FFF2-40B4-BE49-F238E27FC236}">
                  <a16:creationId xmlns:a16="http://schemas.microsoft.com/office/drawing/2014/main" id="{177D9AAD-3393-43AE-8C88-CF2BE1319F4D}"/>
                </a:ext>
              </a:extLst>
            </p:cNvPr>
            <p:cNvSpPr txBox="1"/>
            <p:nvPr/>
          </p:nvSpPr>
          <p:spPr>
            <a:xfrm>
              <a:off x="4958813" y="3045381"/>
              <a:ext cx="8265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</a:rPr>
                <a:t>Positief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</a:rPr>
                <a:t>Gezonde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</a:rPr>
                <a:t>CAO</a:t>
              </a:r>
            </a:p>
          </p:txBody>
        </p:sp>
      </p:grpSp>
      <p:grpSp>
        <p:nvGrpSpPr>
          <p:cNvPr id="80" name="Groep 79">
            <a:extLst>
              <a:ext uri="{FF2B5EF4-FFF2-40B4-BE49-F238E27FC236}">
                <a16:creationId xmlns:a16="http://schemas.microsoft.com/office/drawing/2014/main" id="{0776A188-07EC-4FD6-BB11-61421265A11E}"/>
              </a:ext>
            </a:extLst>
          </p:cNvPr>
          <p:cNvGrpSpPr/>
          <p:nvPr/>
        </p:nvGrpSpPr>
        <p:grpSpPr>
          <a:xfrm>
            <a:off x="3821740" y="1089112"/>
            <a:ext cx="3351135" cy="684431"/>
            <a:chOff x="3821740" y="1317712"/>
            <a:chExt cx="3351135" cy="684431"/>
          </a:xfrm>
        </p:grpSpPr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66509FCF-CB5B-4CE6-AE24-506DCF2FD487}"/>
                </a:ext>
              </a:extLst>
            </p:cNvPr>
            <p:cNvSpPr txBox="1"/>
            <p:nvPr/>
          </p:nvSpPr>
          <p:spPr>
            <a:xfrm>
              <a:off x="3821740" y="1317712"/>
              <a:ext cx="1543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l-NL" sz="1200" dirty="0"/>
                <a:t>het </a:t>
              </a:r>
              <a:r>
                <a:rPr lang="nl-NL" sz="1200" b="1" i="1" dirty="0"/>
                <a:t>andere</a:t>
              </a:r>
              <a:r>
                <a:rPr lang="nl-NL" sz="1200" dirty="0"/>
                <a:t> gesprek •</a:t>
              </a:r>
            </a:p>
            <a:p>
              <a:pPr algn="r"/>
              <a:r>
                <a:rPr lang="nl-NL" sz="1200" dirty="0"/>
                <a:t>(mede)zeggenschap •</a:t>
              </a:r>
            </a:p>
            <a:p>
              <a:pPr algn="r"/>
              <a:r>
                <a:rPr lang="nl-NL" sz="1200" dirty="0"/>
                <a:t>OR / MR •</a:t>
              </a:r>
            </a:p>
          </p:txBody>
        </p: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E80578A7-6A57-4A90-B901-B41B60E020A5}"/>
                </a:ext>
              </a:extLst>
            </p:cNvPr>
            <p:cNvCxnSpPr/>
            <p:nvPr/>
          </p:nvCxnSpPr>
          <p:spPr>
            <a:xfrm>
              <a:off x="5365624" y="1346607"/>
              <a:ext cx="16000" cy="6243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68">
              <a:extLst>
                <a:ext uri="{FF2B5EF4-FFF2-40B4-BE49-F238E27FC236}">
                  <a16:creationId xmlns:a16="http://schemas.microsoft.com/office/drawing/2014/main" id="{30901A9A-26C5-4673-8916-C54EBED124F5}"/>
                </a:ext>
              </a:extLst>
            </p:cNvPr>
            <p:cNvCxnSpPr>
              <a:endCxn id="67" idx="3"/>
            </p:cNvCxnSpPr>
            <p:nvPr/>
          </p:nvCxnSpPr>
          <p:spPr>
            <a:xfrm flipH="1" flipV="1">
              <a:off x="5365624" y="1640878"/>
              <a:ext cx="193723" cy="361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kstvak 75">
              <a:extLst>
                <a:ext uri="{FF2B5EF4-FFF2-40B4-BE49-F238E27FC236}">
                  <a16:creationId xmlns:a16="http://schemas.microsoft.com/office/drawing/2014/main" id="{9EFD0A3D-CC15-469F-95FA-86F9DA4A2D04}"/>
                </a:ext>
              </a:extLst>
            </p:cNvPr>
            <p:cNvSpPr txBox="1"/>
            <p:nvPr/>
          </p:nvSpPr>
          <p:spPr>
            <a:xfrm>
              <a:off x="5331217" y="1330620"/>
              <a:ext cx="1841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• </a:t>
              </a:r>
              <a:r>
                <a:rPr lang="nl-NL" sz="1200" b="1" dirty="0">
                  <a:solidFill>
                    <a:srgbClr val="FF0000"/>
                  </a:solidFill>
                </a:rPr>
                <a:t>het andere leidinggeven</a:t>
              </a:r>
            </a:p>
          </p:txBody>
        </p:sp>
      </p:grpSp>
      <p:sp>
        <p:nvSpPr>
          <p:cNvPr id="84" name="Tekstvak 83">
            <a:extLst>
              <a:ext uri="{FF2B5EF4-FFF2-40B4-BE49-F238E27FC236}">
                <a16:creationId xmlns:a16="http://schemas.microsoft.com/office/drawing/2014/main" id="{5A74FF61-FE01-47D4-8F9F-92FE86028872}"/>
              </a:ext>
            </a:extLst>
          </p:cNvPr>
          <p:cNvSpPr txBox="1"/>
          <p:nvPr/>
        </p:nvSpPr>
        <p:spPr>
          <a:xfrm>
            <a:off x="0" y="285338"/>
            <a:ext cx="333604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Positief Gezonde CAO</a:t>
            </a:r>
          </a:p>
        </p:txBody>
      </p:sp>
    </p:spTree>
    <p:extLst>
      <p:ext uri="{BB962C8B-B14F-4D97-AF65-F5344CB8AC3E}">
        <p14:creationId xmlns:p14="http://schemas.microsoft.com/office/powerpoint/2010/main" val="23674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52FFC6B-6ACC-4091-AC54-FDDDE250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28A7-B557-44F2-8074-5369AD82673B}" type="slidenum">
              <a:rPr lang="nl-NL" smtClean="0"/>
              <a:pPr/>
              <a:t>16</a:t>
            </a:fld>
            <a:endParaRPr lang="nl-NL" dirty="0"/>
          </a:p>
        </p:txBody>
      </p:sp>
      <p:pic>
        <p:nvPicPr>
          <p:cNvPr id="3" name="Picture 2" descr="Do's en don'ts op de werkvloer">
            <a:extLst>
              <a:ext uri="{FF2B5EF4-FFF2-40B4-BE49-F238E27FC236}">
                <a16:creationId xmlns:a16="http://schemas.microsoft.com/office/drawing/2014/main" id="{6E0B339D-163D-4324-993F-251BDC547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27" y="0"/>
            <a:ext cx="12278627" cy="68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BD56E41-FEF3-4572-8CE5-4E7377464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3" y="5991225"/>
            <a:ext cx="1222124" cy="68103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C34624B-F68F-4F8F-AB58-70737642E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95" y="6062091"/>
            <a:ext cx="1480801" cy="53930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958F9E8-3D76-4FCE-8A7F-B867BC73DEB4}"/>
              </a:ext>
            </a:extLst>
          </p:cNvPr>
          <p:cNvSpPr txBox="1"/>
          <p:nvPr/>
        </p:nvSpPr>
        <p:spPr>
          <a:xfrm>
            <a:off x="-57150" y="272395"/>
            <a:ext cx="493744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“even een bezinningsmomentje”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FF6D1F34-323F-479F-A8CF-E115F4EAF493}"/>
              </a:ext>
            </a:extLst>
          </p:cNvPr>
          <p:cNvSpPr/>
          <p:nvPr/>
        </p:nvSpPr>
        <p:spPr>
          <a:xfrm>
            <a:off x="204014" y="4673756"/>
            <a:ext cx="4926252" cy="19985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CA5F751-83FA-4FEB-B620-A58973F1C60C}"/>
              </a:ext>
            </a:extLst>
          </p:cNvPr>
          <p:cNvSpPr/>
          <p:nvPr/>
        </p:nvSpPr>
        <p:spPr>
          <a:xfrm>
            <a:off x="481650" y="4795846"/>
            <a:ext cx="45331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Samen werken aan gezondheid: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Wat heb ik/wij afgelopen periode gedaan?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Waar ben ik/wij tevreden over?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Wat moet/kan - anders/beter?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Wat kan ik/wij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Wat kunnen wij - samen - doen?</a:t>
            </a:r>
          </a:p>
        </p:txBody>
      </p:sp>
    </p:spTree>
    <p:extLst>
      <p:ext uri="{BB962C8B-B14F-4D97-AF65-F5344CB8AC3E}">
        <p14:creationId xmlns:p14="http://schemas.microsoft.com/office/powerpoint/2010/main" val="3333040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A53DE00-1477-4116-9DC2-754AE8D0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28A7-B557-44F2-8074-5369AD82673B}" type="slidenum">
              <a:rPr lang="nl-NL" smtClean="0"/>
              <a:pPr/>
              <a:t>17</a:t>
            </a:fld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DBE92A3-2FDB-4BAE-B4D5-C6CD3226C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16399"/>
              </p:ext>
            </p:extLst>
          </p:nvPr>
        </p:nvGraphicFramePr>
        <p:xfrm>
          <a:off x="1429844" y="1005438"/>
          <a:ext cx="9728200" cy="50342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91674">
                  <a:extLst>
                    <a:ext uri="{9D8B030D-6E8A-4147-A177-3AD203B41FA5}">
                      <a16:colId xmlns:a16="http://schemas.microsoft.com/office/drawing/2014/main" val="2258988832"/>
                    </a:ext>
                  </a:extLst>
                </a:gridCol>
                <a:gridCol w="8336526">
                  <a:extLst>
                    <a:ext uri="{9D8B030D-6E8A-4147-A177-3AD203B41FA5}">
                      <a16:colId xmlns:a16="http://schemas.microsoft.com/office/drawing/2014/main" val="218775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WAAROM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Vastlopende zorg </a:t>
                      </a:r>
                      <a:r>
                        <a:rPr lang="nl-NL" b="0" dirty="0">
                          <a:sym typeface="Wingdings" panose="05000000000000000000" pitchFamily="2" charset="2"/>
                        </a:rPr>
                        <a:t> een andere kijk op gezondheid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‘Positieve Gezondheid is het vermogen om je aan te passen en je eigen regie te voeren, in het licht van de sociale, fysieke en emotionele uitdagingen van het leven’</a:t>
                      </a:r>
                      <a:endParaRPr lang="nl-NL" sz="800" b="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b="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nl-NL" b="0" dirty="0"/>
                        <a:t>Voor HR: van curatie naar preventie en amplitie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008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WAT</a:t>
                      </a:r>
                    </a:p>
                    <a:p>
                      <a:r>
                        <a:rPr lang="nl-NL" b="0" i="1" dirty="0"/>
                        <a:t>(principes)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="0" dirty="0"/>
                        <a:t>Brede benadering van gezondheid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="0" dirty="0"/>
                        <a:t>Reflectie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="0" dirty="0"/>
                        <a:t>Hét andere gesprek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="0" dirty="0"/>
                        <a:t>Perspectief – wat kan iemand wel!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="0" dirty="0"/>
                        <a:t>Focus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="0" dirty="0"/>
                        <a:t>Actie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994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HOE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Klein beginnen (met dat waar je zelf plezier aan beleeft)</a:t>
                      </a:r>
                    </a:p>
                    <a:p>
                      <a:r>
                        <a:rPr lang="nl-NL" b="0" dirty="0"/>
                        <a:t>Zoek medestanders, ambassadeurs en steun van ‘boven’</a:t>
                      </a:r>
                    </a:p>
                    <a:p>
                      <a:r>
                        <a:rPr lang="nl-NL" b="0" dirty="0"/>
                        <a:t>In gesprek </a:t>
                      </a:r>
                      <a:r>
                        <a:rPr lang="nl-NL" b="0" dirty="0">
                          <a:sym typeface="Wingdings" panose="05000000000000000000" pitchFamily="2" charset="2"/>
                        </a:rPr>
                        <a:t> delen van ervaringen en inzichten  gemeenschappelijke actie</a:t>
                      </a:r>
                      <a:endParaRPr lang="nl-NL" b="0" dirty="0"/>
                    </a:p>
                    <a:p>
                      <a:r>
                        <a:rPr lang="nl-NL" b="0" dirty="0"/>
                        <a:t>Perspectief </a:t>
                      </a:r>
                      <a:r>
                        <a:rPr lang="nl-NL" b="0" dirty="0">
                          <a:sym typeface="Wingdings" panose="05000000000000000000" pitchFamily="2" charset="2"/>
                        </a:rPr>
                        <a:t> kralen rijgen</a:t>
                      </a:r>
                      <a:endParaRPr lang="nl-NL" b="0" dirty="0"/>
                    </a:p>
                    <a:p>
                      <a:r>
                        <a:rPr lang="nl-NL" b="0" dirty="0"/>
                        <a:t>Verankeren in beleid, processen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22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Wie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Werkenden (vast, </a:t>
                      </a:r>
                      <a:r>
                        <a:rPr lang="nl-NL" b="0" dirty="0" err="1"/>
                        <a:t>flex</a:t>
                      </a:r>
                      <a:r>
                        <a:rPr lang="nl-NL" b="0" dirty="0"/>
                        <a:t>. Vrijwillig) </a:t>
                      </a:r>
                      <a:r>
                        <a:rPr lang="nl-NL" b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nl-NL" b="0" dirty="0"/>
                        <a:t>Iedereen; support en actie van hoog tot laag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970902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7D86FB5B-FA34-4637-8B71-53EAD8B5BCC7}"/>
              </a:ext>
            </a:extLst>
          </p:cNvPr>
          <p:cNvSpPr txBox="1"/>
          <p:nvPr/>
        </p:nvSpPr>
        <p:spPr>
          <a:xfrm>
            <a:off x="0" y="285338"/>
            <a:ext cx="545912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Positieve Gezondheid, samengevat:</a:t>
            </a:r>
          </a:p>
        </p:txBody>
      </p:sp>
      <p:pic>
        <p:nvPicPr>
          <p:cNvPr id="6" name="Picture 2" descr="Positieve gezondheid - Huisartsenpraktijk de Groot en van de Velde">
            <a:extLst>
              <a:ext uri="{FF2B5EF4-FFF2-40B4-BE49-F238E27FC236}">
                <a16:creationId xmlns:a16="http://schemas.microsoft.com/office/drawing/2014/main" id="{584B4DE5-752A-42B5-AAC8-894897DBC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551339"/>
            <a:ext cx="1539821" cy="161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1AB4C3C-2CF8-44B3-BE72-3FBB1620E99E}"/>
              </a:ext>
            </a:extLst>
          </p:cNvPr>
          <p:cNvSpPr txBox="1"/>
          <p:nvPr/>
        </p:nvSpPr>
        <p:spPr>
          <a:xfrm rot="19663809">
            <a:off x="7389111" y="3175731"/>
            <a:ext cx="12168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eigen regie</a:t>
            </a:r>
          </a:p>
        </p:txBody>
      </p:sp>
    </p:spTree>
    <p:extLst>
      <p:ext uri="{BB962C8B-B14F-4D97-AF65-F5344CB8AC3E}">
        <p14:creationId xmlns:p14="http://schemas.microsoft.com/office/powerpoint/2010/main" val="4271088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E466E0D-C4C4-41A3-97CC-4C228E5D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28A7-B557-44F2-8074-5369AD82673B}" type="slidenum">
              <a:rPr lang="nl-NL" smtClean="0"/>
              <a:pPr/>
              <a:t>18</a:t>
            </a:fld>
            <a:endParaRPr lang="nl-NL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87636C87-5CF0-4C0C-B8C0-6B6AE41C5AD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F271A38-EE20-4EBF-A8FB-ABF3651F0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33473FB2-C1B5-424A-8868-9B874603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173" y="5009338"/>
              <a:ext cx="2428168" cy="145383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7D4069A4-E414-4706-AFD7-4712A3AD6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7652" y="562026"/>
              <a:ext cx="3657917" cy="1182727"/>
            </a:xfrm>
            <a:prstGeom prst="rect">
              <a:avLst/>
            </a:prstGeom>
          </p:spPr>
        </p:pic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33F93D74-641A-4222-AF0B-643BA72E8850}"/>
              </a:ext>
            </a:extLst>
          </p:cNvPr>
          <p:cNvSpPr txBox="1"/>
          <p:nvPr/>
        </p:nvSpPr>
        <p:spPr>
          <a:xfrm>
            <a:off x="7496939" y="5361701"/>
            <a:ext cx="3394968" cy="1160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nl-NL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Piet Vessies</a:t>
            </a:r>
          </a:p>
          <a:p>
            <a:pPr>
              <a:lnSpc>
                <a:spcPct val="110000"/>
              </a:lnSpc>
            </a:pPr>
            <a:r>
              <a:rPr lang="nl-NL" dirty="0">
                <a:solidFill>
                  <a:schemeClr val="accent1"/>
                </a:solidFill>
              </a:rPr>
              <a:t>06 – 53 31 89 66</a:t>
            </a:r>
          </a:p>
          <a:p>
            <a:pPr>
              <a:lnSpc>
                <a:spcPct val="110000"/>
              </a:lnSpc>
            </a:pPr>
            <a:r>
              <a:rPr lang="nl-NL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piet.vessies@allesisgezondheid.nl</a:t>
            </a:r>
            <a:r>
              <a:rPr lang="nl-NL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C11366A6-2ED0-4505-A1DC-A4923140A4D6}"/>
              </a:ext>
            </a:extLst>
          </p:cNvPr>
          <p:cNvSpPr/>
          <p:nvPr/>
        </p:nvSpPr>
        <p:spPr>
          <a:xfrm>
            <a:off x="7642229" y="3889530"/>
            <a:ext cx="1377176" cy="1453832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AFFC6FF-1945-4C67-BEFF-746B7ABAC5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813" y="4924175"/>
            <a:ext cx="1222124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2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8FAA065-BB3B-490C-9356-D2781BACE87C}"/>
              </a:ext>
            </a:extLst>
          </p:cNvPr>
          <p:cNvSpPr/>
          <p:nvPr/>
        </p:nvSpPr>
        <p:spPr>
          <a:xfrm>
            <a:off x="0" y="0"/>
            <a:ext cx="3451123" cy="6858000"/>
          </a:xfrm>
          <a:prstGeom prst="rect">
            <a:avLst/>
          </a:prstGeom>
          <a:solidFill>
            <a:srgbClr val="1D4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57517EE-127E-4E88-8D23-B71C9D4E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28A7-B557-44F2-8074-5369AD82673B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4098" name="Picture 2" descr="Home | digiPACCT">
            <a:extLst>
              <a:ext uri="{FF2B5EF4-FFF2-40B4-BE49-F238E27FC236}">
                <a16:creationId xmlns:a16="http://schemas.microsoft.com/office/drawing/2014/main" id="{83AD9530-A358-405A-895F-B73B9B244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" y="2863735"/>
            <a:ext cx="2743200" cy="565265"/>
          </a:xfrm>
          <a:prstGeom prst="rect">
            <a:avLst/>
          </a:prstGeom>
          <a:noFill/>
          <a:ln>
            <a:solidFill>
              <a:srgbClr val="1D49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2D268B7-0CA5-465A-B6F9-1279967B6631}"/>
              </a:ext>
            </a:extLst>
          </p:cNvPr>
          <p:cNvSpPr txBox="1"/>
          <p:nvPr/>
        </p:nvSpPr>
        <p:spPr>
          <a:xfrm>
            <a:off x="534587" y="751344"/>
            <a:ext cx="214033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inleiding</a:t>
            </a:r>
          </a:p>
          <a:p>
            <a:pPr algn="ctr"/>
            <a:endParaRPr lang="nl-N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nl-N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nl-N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nl-N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nl-N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oktober</a:t>
            </a:r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7BDAC721-C5A6-4F64-A771-2173D0CC3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dirty="0"/>
              <a:t>Piet Vessies</a:t>
            </a:r>
          </a:p>
        </p:txBody>
      </p:sp>
      <p:sp>
        <p:nvSpPr>
          <p:cNvPr id="8" name="Google Shape;281;p78">
            <a:extLst>
              <a:ext uri="{FF2B5EF4-FFF2-40B4-BE49-F238E27FC236}">
                <a16:creationId xmlns:a16="http://schemas.microsoft.com/office/drawing/2014/main" id="{2E456ACA-AD59-4964-A9D1-D6743E24871B}"/>
              </a:ext>
            </a:extLst>
          </p:cNvPr>
          <p:cNvSpPr txBox="1">
            <a:spLocks/>
          </p:cNvSpPr>
          <p:nvPr/>
        </p:nvSpPr>
        <p:spPr>
          <a:xfrm>
            <a:off x="4111365" y="751344"/>
            <a:ext cx="5870835" cy="505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>
              <a:lnSpc>
                <a:spcPct val="250000"/>
              </a:lnSpc>
              <a:buFont typeface="Century Gothic"/>
              <a:buAutoNum type="arabicPeriod"/>
            </a:pP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Positieve Gezondheid</a:t>
            </a:r>
          </a:p>
          <a:p>
            <a:pPr marL="342900">
              <a:lnSpc>
                <a:spcPct val="250000"/>
              </a:lnSpc>
              <a:buFont typeface="Century Gothic"/>
              <a:buAutoNum type="arabicPeriod"/>
            </a:pP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Positieve Gezondheid &amp; ik - reflectie</a:t>
            </a:r>
          </a:p>
          <a:p>
            <a:pPr marL="342900">
              <a:lnSpc>
                <a:spcPct val="250000"/>
              </a:lnSpc>
              <a:buFont typeface="Century Gothic"/>
              <a:buAutoNum type="arabicPeriod"/>
            </a:pP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Positieve Gezondheid &amp; de ander</a:t>
            </a:r>
          </a:p>
          <a:p>
            <a:pPr marL="342900">
              <a:lnSpc>
                <a:spcPct val="250000"/>
              </a:lnSpc>
              <a:buFont typeface="Century Gothic"/>
              <a:buAutoNum type="arabicPeriod"/>
            </a:pP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Positief gezond Werkgeverschap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8E26C8A-0315-4FAE-A038-A84D17C6A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5" y="6111921"/>
            <a:ext cx="1222124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2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C739E2E-1C51-4041-993F-20ACABA4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28A7-B557-44F2-8074-5369AD82673B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3" name="Picture 8" descr="Afbeeldingsresultaat voor olifant perspectief">
            <a:extLst>
              <a:ext uri="{FF2B5EF4-FFF2-40B4-BE49-F238E27FC236}">
                <a16:creationId xmlns:a16="http://schemas.microsoft.com/office/drawing/2014/main" id="{770A10BB-0474-4219-BB0B-29B2A04E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850" y="497211"/>
            <a:ext cx="8961358" cy="57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4066A1F-713E-4CA8-85F0-68FCF3332852}"/>
              </a:ext>
            </a:extLst>
          </p:cNvPr>
          <p:cNvSpPr txBox="1"/>
          <p:nvPr/>
        </p:nvSpPr>
        <p:spPr>
          <a:xfrm>
            <a:off x="0" y="478682"/>
            <a:ext cx="327258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   Gezondheid is …?</a:t>
            </a:r>
          </a:p>
        </p:txBody>
      </p:sp>
    </p:spTree>
    <p:extLst>
      <p:ext uri="{BB962C8B-B14F-4D97-AF65-F5344CB8AC3E}">
        <p14:creationId xmlns:p14="http://schemas.microsoft.com/office/powerpoint/2010/main" val="187474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5.jpeg" descr="1948.jpg">
            <a:extLst>
              <a:ext uri="{FF2B5EF4-FFF2-40B4-BE49-F238E27FC236}">
                <a16:creationId xmlns:a16="http://schemas.microsoft.com/office/drawing/2014/main" id="{08D1F11E-B82B-4B7E-BE05-C9FD9E4E5BFE}"/>
              </a:ext>
            </a:extLst>
          </p:cNvPr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144" t="7592" r="7500" b="1215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2432EFB-1F6C-4AC9-8D68-09D76327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28A7-B557-44F2-8074-5369AD82673B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E8C8216-C841-45E5-BBD9-9D7177433FC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Piet Vessies</a:t>
            </a:r>
            <a:endParaRPr lang="nl-N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337BC0C-7E31-4311-B33D-D53E12B95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tekst 1">
            <a:extLst>
              <a:ext uri="{FF2B5EF4-FFF2-40B4-BE49-F238E27FC236}">
                <a16:creationId xmlns:a16="http://schemas.microsoft.com/office/drawing/2014/main" id="{DD334066-1B5D-42BE-BCF4-54B782E54CB0}"/>
              </a:ext>
            </a:extLst>
          </p:cNvPr>
          <p:cNvSpPr txBox="1">
            <a:spLocks/>
          </p:cNvSpPr>
          <p:nvPr/>
        </p:nvSpPr>
        <p:spPr>
          <a:xfrm>
            <a:off x="7498881" y="502286"/>
            <a:ext cx="4114801" cy="4500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Gezondheid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is nog steeds gedefinieerd met de WHO-definitie van 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1948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</a:t>
            </a:r>
            <a:b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114300" indent="0" defTabSz="457200">
              <a:buFont typeface="Arial" panose="020B0604020202020204" pitchFamily="34" charset="0"/>
              <a:buNone/>
              <a:defRPr/>
            </a:pPr>
            <a:r>
              <a:rPr lang="nl-NL" sz="28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‘A state of complete </a:t>
            </a:r>
            <a:r>
              <a:rPr lang="nl-NL" sz="28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physical</a:t>
            </a:r>
            <a:r>
              <a:rPr lang="nl-NL" sz="28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lang="nl-NL" sz="28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mental</a:t>
            </a:r>
            <a:r>
              <a:rPr lang="nl-NL" sz="28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lang="nl-NL" sz="28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and</a:t>
            </a:r>
            <a:r>
              <a:rPr lang="nl-NL" sz="28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nl-NL" sz="28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social</a:t>
            </a:r>
            <a:r>
              <a:rPr lang="nl-NL" sz="28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well-</a:t>
            </a:r>
            <a:r>
              <a:rPr lang="nl-NL" sz="28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being</a:t>
            </a:r>
            <a:r>
              <a:rPr lang="nl-NL" sz="28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nl-NL" sz="28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and</a:t>
            </a:r>
            <a:r>
              <a:rPr lang="nl-NL" sz="28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</a:p>
          <a:p>
            <a:pPr marL="114300" indent="0" defTabSz="457200">
              <a:buFont typeface="Arial" panose="020B0604020202020204" pitchFamily="34" charset="0"/>
              <a:buNone/>
              <a:defRPr/>
            </a:pPr>
            <a:r>
              <a:rPr lang="nl-NL" sz="28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not</a:t>
            </a:r>
            <a:r>
              <a:rPr lang="nl-NL" sz="28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nl-NL" sz="28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merely</a:t>
            </a:r>
            <a:r>
              <a:rPr lang="nl-NL" sz="28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nl-NL" sz="28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the</a:t>
            </a:r>
            <a:r>
              <a:rPr lang="nl-NL" sz="28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absence of </a:t>
            </a:r>
            <a:r>
              <a:rPr lang="nl-NL" sz="28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disease</a:t>
            </a:r>
            <a:r>
              <a:rPr lang="nl-NL" sz="28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or </a:t>
            </a:r>
            <a:r>
              <a:rPr lang="nl-NL" sz="28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infirmity</a:t>
            </a:r>
            <a:r>
              <a:rPr lang="nl-NL" sz="28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.’</a:t>
            </a:r>
          </a:p>
          <a:p>
            <a:pPr marL="114300" indent="0" defTabSz="457200">
              <a:buFont typeface="Arial" panose="020B0604020202020204" pitchFamily="34" charset="0"/>
              <a:buNone/>
              <a:defRPr/>
            </a:pP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114300" indent="0" defTabSz="457200">
              <a:buFont typeface="Arial" panose="020B0604020202020204" pitchFamily="34" charset="0"/>
              <a:buNone/>
              <a:defRPr/>
            </a:pP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114300" indent="0" defTabSz="457200">
              <a:buFont typeface="Arial" panose="020B0604020202020204" pitchFamily="34" charset="0"/>
              <a:buNone/>
              <a:defRPr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Sindsdien vaak bekritiseerd, maar nooit gewijzigd.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DA3FC89E-40BA-4DCF-86AC-85FEAA316E90}"/>
              </a:ext>
            </a:extLst>
          </p:cNvPr>
          <p:cNvSpPr txBox="1">
            <a:spLocks/>
          </p:cNvSpPr>
          <p:nvPr/>
        </p:nvSpPr>
        <p:spPr>
          <a:xfrm>
            <a:off x="0" y="266837"/>
            <a:ext cx="4114800" cy="470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Definitie van gezondheid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CF2FF60-9690-4DCE-92A5-4C2A2CDD3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6123212"/>
            <a:ext cx="1222124" cy="681037"/>
          </a:xfrm>
          <a:prstGeom prst="rect">
            <a:avLst/>
          </a:prstGeom>
        </p:spPr>
      </p:pic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571F70C1-8AE0-4EB1-A0AA-01618602A119}"/>
              </a:ext>
            </a:extLst>
          </p:cNvPr>
          <p:cNvSpPr txBox="1">
            <a:spLocks/>
          </p:cNvSpPr>
          <p:nvPr/>
        </p:nvSpPr>
        <p:spPr>
          <a:xfrm>
            <a:off x="10872836" y="6407292"/>
            <a:ext cx="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535EC4-C014-42F3-9B47-19A5A8041064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11D5AD3-365F-4E40-9B5A-E37441977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65" y="6112479"/>
            <a:ext cx="1618977" cy="58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5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0DED7D1-8D7B-4E3F-BF1B-5F0C3C2F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28A7-B557-44F2-8074-5369AD82673B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3" name="Google Shape;310;p7">
            <a:extLst>
              <a:ext uri="{FF2B5EF4-FFF2-40B4-BE49-F238E27FC236}">
                <a16:creationId xmlns:a16="http://schemas.microsoft.com/office/drawing/2014/main" id="{6B0CD9B7-D4CE-4E27-AD50-2B26EA55850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175"/>
            <a:ext cx="12192000" cy="6858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BFBFBF"/>
          </a:solidFill>
          <a:ln>
            <a:noFill/>
          </a:ln>
        </p:spPr>
      </p:pic>
      <p:sp>
        <p:nvSpPr>
          <p:cNvPr id="4" name="Google Shape;311;p7">
            <a:extLst>
              <a:ext uri="{FF2B5EF4-FFF2-40B4-BE49-F238E27FC236}">
                <a16:creationId xmlns:a16="http://schemas.microsoft.com/office/drawing/2014/main" id="{9B59495A-A83D-46FE-B79B-7211B9FA2EF5}"/>
              </a:ext>
            </a:extLst>
          </p:cNvPr>
          <p:cNvSpPr txBox="1">
            <a:spLocks/>
          </p:cNvSpPr>
          <p:nvPr/>
        </p:nvSpPr>
        <p:spPr>
          <a:xfrm>
            <a:off x="729207" y="542235"/>
            <a:ext cx="5366793" cy="47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3600"/>
              <a:buFont typeface="Century Gothic"/>
              <a:buNone/>
              <a:tabLst/>
              <a:defRPr/>
            </a:pPr>
            <a:r>
              <a:rPr kumimoji="0" lang="nl-NL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entury Gothic"/>
              </a:rPr>
              <a:t>POSITIEVE</a:t>
            </a:r>
            <a:r>
              <a:rPr kumimoji="0" lang="nl-NL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sym typeface="Century Gothic"/>
              </a:rPr>
              <a:t> GEZONDHEID</a:t>
            </a:r>
          </a:p>
        </p:txBody>
      </p:sp>
      <p:sp>
        <p:nvSpPr>
          <p:cNvPr id="5" name="Google Shape;312;p7">
            <a:extLst>
              <a:ext uri="{FF2B5EF4-FFF2-40B4-BE49-F238E27FC236}">
                <a16:creationId xmlns:a16="http://schemas.microsoft.com/office/drawing/2014/main" id="{F6923017-4992-4190-BB7E-88BEAC380F32}"/>
              </a:ext>
            </a:extLst>
          </p:cNvPr>
          <p:cNvSpPr txBox="1"/>
          <p:nvPr/>
        </p:nvSpPr>
        <p:spPr>
          <a:xfrm rot="21303523">
            <a:off x="1005144" y="2949765"/>
            <a:ext cx="10707180" cy="458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veat"/>
              <a:buNone/>
              <a:tabLst/>
              <a:defRPr/>
            </a:pPr>
            <a: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eat"/>
                <a:ea typeface="Calibri" panose="020F0502020204030204" pitchFamily="34" charset="0"/>
                <a:cs typeface="Calibri" panose="020F0502020204030204" pitchFamily="34" charset="0"/>
                <a:sym typeface="Caveat"/>
              </a:rPr>
              <a:t>“Spreek mensen aan op hun kracht,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veat"/>
              <a:buNone/>
              <a:tabLst/>
              <a:defRPr/>
            </a:pPr>
            <a:r>
              <a:rPr lang="nl-NL" sz="4400" kern="0" dirty="0">
                <a:solidFill>
                  <a:srgbClr val="FFFFFF"/>
                </a:solidFill>
                <a:latin typeface="Caveat"/>
                <a:ea typeface="Calibri" panose="020F0502020204030204" pitchFamily="34" charset="0"/>
                <a:cs typeface="Calibri" panose="020F0502020204030204" pitchFamily="34" charset="0"/>
                <a:sym typeface="Caveat"/>
              </a:rPr>
              <a:t>						</a:t>
            </a:r>
            <a: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eat"/>
                <a:ea typeface="Calibri" panose="020F0502020204030204" pitchFamily="34" charset="0"/>
                <a:cs typeface="Calibri" panose="020F0502020204030204" pitchFamily="34" charset="0"/>
                <a:sym typeface="Caveat"/>
              </a:rPr>
              <a:t>niet op hun zwakte”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6" name="Google Shape;313;p7">
            <a:extLst>
              <a:ext uri="{FF2B5EF4-FFF2-40B4-BE49-F238E27FC236}">
                <a16:creationId xmlns:a16="http://schemas.microsoft.com/office/drawing/2014/main" id="{F53BD86E-0FCE-4B01-9B27-08FF15A50BFA}"/>
              </a:ext>
            </a:extLst>
          </p:cNvPr>
          <p:cNvSpPr txBox="1"/>
          <p:nvPr/>
        </p:nvSpPr>
        <p:spPr>
          <a:xfrm>
            <a:off x="4611706" y="6338454"/>
            <a:ext cx="4077387" cy="300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8BFA7"/>
              </a:buClr>
              <a:buSzPts val="1800"/>
              <a:buFont typeface="Arial"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Calibri" panose="020F0502020204030204" pitchFamily="34" charset="0"/>
                <a:sym typeface="Century Gothic"/>
              </a:rPr>
              <a:t>Machteld Huber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68F59CA-E820-48AC-82E8-5304E223F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5" y="6111921"/>
            <a:ext cx="1222124" cy="68103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874B437-048E-4C17-8EA0-1F6E6FC89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11" y="6219067"/>
            <a:ext cx="1480801" cy="5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9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9396C05-B17C-4636-BC65-80FF302F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28A7-B557-44F2-8074-5369AD82673B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DA58333-424C-476B-9095-A8B00885F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Piet Vessies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6EA8759-6E58-41DC-A512-A726288A3B37}"/>
              </a:ext>
            </a:extLst>
          </p:cNvPr>
          <p:cNvSpPr txBox="1">
            <a:spLocks/>
          </p:cNvSpPr>
          <p:nvPr/>
        </p:nvSpPr>
        <p:spPr>
          <a:xfrm>
            <a:off x="833437" y="1187767"/>
            <a:ext cx="10525126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nl-NL" sz="3100" b="0" dirty="0">
                <a:latin typeface="+mn-lt"/>
              </a:rPr>
              <a:t>Positieve Gezondheid =  </a:t>
            </a:r>
            <a:br>
              <a:rPr lang="nl-NL" sz="4800" b="0" dirty="0">
                <a:latin typeface="+mn-lt"/>
              </a:rPr>
            </a:br>
            <a:r>
              <a:rPr lang="nl-NL" sz="2100" b="0" dirty="0">
                <a:latin typeface="+mn-lt"/>
                <a:sym typeface="Wingdings" panose="05000000000000000000" pitchFamily="2" charset="2"/>
              </a:rPr>
              <a:t>H</a:t>
            </a:r>
            <a:r>
              <a:rPr lang="nl-NL" sz="2100" b="0" dirty="0">
                <a:latin typeface="+mn-lt"/>
              </a:rPr>
              <a:t>et vermogen zich aan te passen en een eigen regie te voeren, in het licht van de fysieke, emotionele en sociale uitdagingen van het leven.</a:t>
            </a:r>
            <a:endParaRPr lang="nl-NL" sz="2100" dirty="0">
              <a:latin typeface="+mn-lt"/>
            </a:endParaRPr>
          </a:p>
        </p:txBody>
      </p:sp>
      <p:sp>
        <p:nvSpPr>
          <p:cNvPr id="5" name="Google Shape;335;p10">
            <a:extLst>
              <a:ext uri="{FF2B5EF4-FFF2-40B4-BE49-F238E27FC236}">
                <a16:creationId xmlns:a16="http://schemas.microsoft.com/office/drawing/2014/main" id="{E0BB9C5E-E239-4235-A277-087CF9E2EB04}"/>
              </a:ext>
            </a:extLst>
          </p:cNvPr>
          <p:cNvSpPr txBox="1">
            <a:spLocks/>
          </p:cNvSpPr>
          <p:nvPr/>
        </p:nvSpPr>
        <p:spPr>
          <a:xfrm>
            <a:off x="914718" y="2899468"/>
            <a:ext cx="5567362" cy="308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432" indent="-324432" algn="l">
              <a:lnSpc>
                <a:spcPct val="14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nl-NL" sz="2000" dirty="0"/>
              <a:t>Brede benadering gezondheid: zes dimensies</a:t>
            </a:r>
          </a:p>
          <a:p>
            <a:pPr marL="324432" indent="-324432" algn="l">
              <a:lnSpc>
                <a:spcPct val="14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nl-NL" sz="2000" dirty="0"/>
              <a:t>Holistisch mensbeeld: de mens in al zijn rollen</a:t>
            </a:r>
          </a:p>
          <a:p>
            <a:pPr marL="324432" indent="-324432" algn="l">
              <a:lnSpc>
                <a:spcPct val="14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nl-NL" sz="2000" dirty="0"/>
              <a:t>Regie bij mensen zelf</a:t>
            </a:r>
          </a:p>
          <a:p>
            <a:pPr marL="324432" indent="-324432" algn="l">
              <a:lnSpc>
                <a:spcPct val="14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nl-NL" sz="2000" dirty="0"/>
              <a:t>Perspectief door denken in mogelijkheden</a:t>
            </a:r>
          </a:p>
          <a:p>
            <a:pPr marL="324432" indent="-324432" algn="l">
              <a:lnSpc>
                <a:spcPct val="14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nl-NL" sz="2000" dirty="0"/>
              <a:t>Mensen aanspreken op hun (veer)kracht</a:t>
            </a:r>
          </a:p>
          <a:p>
            <a:pPr marL="324432" indent="-324432" algn="l">
              <a:lnSpc>
                <a:spcPct val="14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nl-NL" sz="2000" dirty="0"/>
              <a:t>Oprechte aandacht en verbinding maken</a:t>
            </a:r>
          </a:p>
          <a:p>
            <a:pPr marL="324432" indent="-324432" algn="l">
              <a:lnSpc>
                <a:spcPct val="14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nl-NL" sz="2000" dirty="0"/>
              <a:t>Mensen voelen zich gehoord en gezien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A494631-43BB-4959-8AD6-A2B8E7D25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607" y="232292"/>
            <a:ext cx="3072901" cy="1712395"/>
          </a:xfrm>
          <a:prstGeom prst="rect">
            <a:avLst/>
          </a:prstGeom>
        </p:spPr>
      </p:pic>
      <p:pic>
        <p:nvPicPr>
          <p:cNvPr id="7" name="Picture 2" descr="Concretisering van het project">
            <a:extLst>
              <a:ext uri="{FF2B5EF4-FFF2-40B4-BE49-F238E27FC236}">
                <a16:creationId xmlns:a16="http://schemas.microsoft.com/office/drawing/2014/main" id="{5B180D61-A036-4D1F-B372-C2A7EE00A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30" y="2899468"/>
            <a:ext cx="2932720" cy="30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1A39D85-C4C6-4E7F-8483-D32BFF259A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6735" t="5760" r="27968" b="5598"/>
          <a:stretch/>
        </p:blipFill>
        <p:spPr>
          <a:xfrm>
            <a:off x="9526053" y="2717063"/>
            <a:ext cx="1806008" cy="3571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85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8165B57-1571-4C73-A1ED-65AD272C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28A7-B557-44F2-8074-5369AD82673B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3" name="Picture 2" descr="Goed in gesprek - home">
            <a:extLst>
              <a:ext uri="{FF2B5EF4-FFF2-40B4-BE49-F238E27FC236}">
                <a16:creationId xmlns:a16="http://schemas.microsoft.com/office/drawing/2014/main" id="{59C15C19-6668-43B5-8F19-771F97C1F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/>
          <a:stretch/>
        </p:blipFill>
        <p:spPr bwMode="auto">
          <a:xfrm>
            <a:off x="-14538" y="0"/>
            <a:ext cx="12206538" cy="684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5B97E44-9E69-44BC-B7A7-3EA809501AF8}"/>
              </a:ext>
            </a:extLst>
          </p:cNvPr>
          <p:cNvSpPr txBox="1"/>
          <p:nvPr/>
        </p:nvSpPr>
        <p:spPr>
          <a:xfrm>
            <a:off x="0" y="5728272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		Positieve Gezondheid in 3 stappen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B60334-F632-4974-8E9A-F796E5AA4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4" y="5772473"/>
            <a:ext cx="1222124" cy="68103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CCD929E-22B6-45F5-88F8-4DD2A789C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812" y="5774784"/>
            <a:ext cx="1480801" cy="539304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F5CB732D-0E9C-49C8-AD50-71C22592A468}"/>
              </a:ext>
            </a:extLst>
          </p:cNvPr>
          <p:cNvGrpSpPr/>
          <p:nvPr/>
        </p:nvGrpSpPr>
        <p:grpSpPr>
          <a:xfrm>
            <a:off x="143174" y="2449006"/>
            <a:ext cx="5534247" cy="979994"/>
            <a:chOff x="5964961" y="2796140"/>
            <a:chExt cx="5663696" cy="979994"/>
          </a:xfrm>
        </p:grpSpPr>
        <p:pic>
          <p:nvPicPr>
            <p:cNvPr id="8" name="Google Shape;327;p9">
              <a:extLst>
                <a:ext uri="{FF2B5EF4-FFF2-40B4-BE49-F238E27FC236}">
                  <a16:creationId xmlns:a16="http://schemas.microsoft.com/office/drawing/2014/main" id="{50404CE5-0D04-42CA-A0FD-0BF422D1AE47}"/>
                </a:ext>
              </a:extLst>
            </p:cNvPr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64961" y="2796140"/>
              <a:ext cx="975591" cy="9755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329;p9">
              <a:extLst>
                <a:ext uri="{FF2B5EF4-FFF2-40B4-BE49-F238E27FC236}">
                  <a16:creationId xmlns:a16="http://schemas.microsoft.com/office/drawing/2014/main" id="{85148041-6BE7-4B15-A053-8EE31060FB0F}"/>
                </a:ext>
              </a:extLst>
            </p:cNvPr>
            <p:cNvSpPr txBox="1"/>
            <p:nvPr/>
          </p:nvSpPr>
          <p:spPr>
            <a:xfrm>
              <a:off x="6940552" y="2800543"/>
              <a:ext cx="4688105" cy="9755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nl-NL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entury Gothic"/>
                </a:rPr>
                <a:t>     -2-	    Focus: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nl-NL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entury Gothic"/>
                </a:rPr>
                <a:t>     Veranderwens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E296E8DA-60C9-480A-B39C-606933D84C57}"/>
              </a:ext>
            </a:extLst>
          </p:cNvPr>
          <p:cNvGrpSpPr/>
          <p:nvPr/>
        </p:nvGrpSpPr>
        <p:grpSpPr>
          <a:xfrm>
            <a:off x="143174" y="3971976"/>
            <a:ext cx="5534247" cy="1101770"/>
            <a:chOff x="5964961" y="4073267"/>
            <a:chExt cx="5534247" cy="1101770"/>
          </a:xfrm>
        </p:grpSpPr>
        <p:pic>
          <p:nvPicPr>
            <p:cNvPr id="11" name="Google Shape;328;p9">
              <a:extLst>
                <a:ext uri="{FF2B5EF4-FFF2-40B4-BE49-F238E27FC236}">
                  <a16:creationId xmlns:a16="http://schemas.microsoft.com/office/drawing/2014/main" id="{25B64195-5FAE-42BB-B5A3-020E4E2D128D}"/>
                </a:ext>
              </a:extLst>
            </p:cNvPr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64961" y="4073267"/>
              <a:ext cx="1262729" cy="11017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330;p9">
              <a:extLst>
                <a:ext uri="{FF2B5EF4-FFF2-40B4-BE49-F238E27FC236}">
                  <a16:creationId xmlns:a16="http://schemas.microsoft.com/office/drawing/2014/main" id="{D77FA40B-DB60-427E-9F27-136EF6BCB3BE}"/>
                </a:ext>
              </a:extLst>
            </p:cNvPr>
            <p:cNvSpPr txBox="1"/>
            <p:nvPr/>
          </p:nvSpPr>
          <p:spPr>
            <a:xfrm>
              <a:off x="7227690" y="4073269"/>
              <a:ext cx="4271518" cy="11017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nl-NL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entury Gothic"/>
                </a:rPr>
                <a:t> -3-	Actie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nl-NL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entury Gothic"/>
                </a:rPr>
                <a:t> én handelingsperspectieven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6AE2AD0E-FADD-4AA0-AEC4-946D92A1CD9E}"/>
              </a:ext>
            </a:extLst>
          </p:cNvPr>
          <p:cNvGrpSpPr/>
          <p:nvPr/>
        </p:nvGrpSpPr>
        <p:grpSpPr>
          <a:xfrm>
            <a:off x="143174" y="600471"/>
            <a:ext cx="5547853" cy="1231106"/>
            <a:chOff x="5964961" y="701762"/>
            <a:chExt cx="5547853" cy="1231106"/>
          </a:xfrm>
        </p:grpSpPr>
        <p:pic>
          <p:nvPicPr>
            <p:cNvPr id="14" name="Google Shape;326;p9">
              <a:extLst>
                <a:ext uri="{FF2B5EF4-FFF2-40B4-BE49-F238E27FC236}">
                  <a16:creationId xmlns:a16="http://schemas.microsoft.com/office/drawing/2014/main" id="{61B9F954-7D6A-4865-8FB7-DF73765C57FC}"/>
                </a:ext>
              </a:extLst>
            </p:cNvPr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64961" y="702709"/>
              <a:ext cx="1326826" cy="12301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6D50A3A4-3F3E-4916-AA01-51AD891863E2}"/>
                </a:ext>
              </a:extLst>
            </p:cNvPr>
            <p:cNvSpPr txBox="1"/>
            <p:nvPr/>
          </p:nvSpPr>
          <p:spPr>
            <a:xfrm>
              <a:off x="7291787" y="701762"/>
              <a:ext cx="4221027" cy="1231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-N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-1-	Reflectie – in gesprek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-N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Mijn Positieve Gezondheid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68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B9CED4-1BA4-43AE-BA19-76ECD55C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r>
              <a:rPr lang="nl-NL" sz="800"/>
              <a:t>Piet Vessies 2020 AiG </a:t>
            </a:r>
            <a:fld id="{9F7228A7-B557-44F2-8074-5369AD82673B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64AD33B-7580-4399-AD0A-74084446E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97"/>
          <a:stretch/>
        </p:blipFill>
        <p:spPr>
          <a:xfrm>
            <a:off x="0" y="0"/>
            <a:ext cx="12192000" cy="6838239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5EC78D0-7049-48F5-B297-6AD8475B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Piet Vessies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977CE81-ECD4-452F-A794-7C8BF865DA86}"/>
              </a:ext>
            </a:extLst>
          </p:cNvPr>
          <p:cNvSpPr txBox="1"/>
          <p:nvPr/>
        </p:nvSpPr>
        <p:spPr>
          <a:xfrm>
            <a:off x="0" y="4768697"/>
            <a:ext cx="12192000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Hét andere gesprek </a:t>
            </a:r>
            <a:r>
              <a:rPr lang="nl-NL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maatwerk</a:t>
            </a:r>
            <a:endParaRPr lang="nl-NL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6668D8F-04B5-4317-A7EE-91B378828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5" y="6111921"/>
            <a:ext cx="1222124" cy="6810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0F7B7AF-81CA-4228-B721-2EAA691D8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11" y="6219067"/>
            <a:ext cx="1480801" cy="5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5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" descr="image001">
            <a:extLst>
              <a:ext uri="{FF2B5EF4-FFF2-40B4-BE49-F238E27FC236}">
                <a16:creationId xmlns:a16="http://schemas.microsoft.com/office/drawing/2014/main" id="{31BCAAA5-4482-455F-88BB-F1021329D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 r="51693" b="13559"/>
          <a:stretch/>
        </p:blipFill>
        <p:spPr bwMode="auto">
          <a:xfrm>
            <a:off x="315185" y="1139017"/>
            <a:ext cx="5925243" cy="476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" descr="image001">
            <a:extLst>
              <a:ext uri="{FF2B5EF4-FFF2-40B4-BE49-F238E27FC236}">
                <a16:creationId xmlns:a16="http://schemas.microsoft.com/office/drawing/2014/main" id="{CFA4E7D3-3360-46DB-8A97-C9C89F1CD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8" t="16744" r="1935" b="13559"/>
          <a:stretch/>
        </p:blipFill>
        <p:spPr bwMode="auto">
          <a:xfrm>
            <a:off x="6207535" y="1139017"/>
            <a:ext cx="5669280" cy="45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84AE5E5-D636-4888-BF2E-7ECFEA58E480}"/>
              </a:ext>
            </a:extLst>
          </p:cNvPr>
          <p:cNvSpPr txBox="1"/>
          <p:nvPr/>
        </p:nvSpPr>
        <p:spPr>
          <a:xfrm>
            <a:off x="0" y="430387"/>
            <a:ext cx="2719975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rechtvaardigheid 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9ECD5CCB-8737-4892-8505-E4D00344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/>
              <a:t>Piet Vessies</a:t>
            </a:r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A99ADE3D-E2FD-4F22-9530-949AA22C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0535EC4-C014-42F3-9B47-19A5A804106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10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7FC166C16D4D408D74E71C7C4AA6AD" ma:contentTypeVersion="10" ma:contentTypeDescription="Een nieuw document maken." ma:contentTypeScope="" ma:versionID="d42a4cd5f8c3c2b9157c37aa677c79b0">
  <xsd:schema xmlns:xsd="http://www.w3.org/2001/XMLSchema" xmlns:xs="http://www.w3.org/2001/XMLSchema" xmlns:p="http://schemas.microsoft.com/office/2006/metadata/properties" xmlns:ns3="bb7101ee-3116-4735-933c-819b1398ab8a" targetNamespace="http://schemas.microsoft.com/office/2006/metadata/properties" ma:root="true" ma:fieldsID="6e33a58fb92b4fed5b6448681a16a64d" ns3:_="">
    <xsd:import namespace="bb7101ee-3116-4735-933c-819b1398ab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7101ee-3116-4735-933c-819b1398a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48AD23-B7F6-4AD0-9C6C-003053FC28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7101ee-3116-4735-933c-819b1398ab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233177-C9A1-483F-B4CF-4F4DFD06A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514575-AF3C-4F7D-956A-2A17E7A3A6AD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bb7101ee-3116-4735-933c-819b1398ab8a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825</Words>
  <Application>Microsoft Macintosh PowerPoint</Application>
  <PresentationFormat>Breedbeeld</PresentationFormat>
  <Paragraphs>220</Paragraphs>
  <Slides>18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Caveat</vt:lpstr>
      <vt:lpstr>Century Gothic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Piet Vessies</dc:creator>
  <cp:lastModifiedBy>Rogier Wennink</cp:lastModifiedBy>
  <cp:revision>146</cp:revision>
  <cp:lastPrinted>2021-07-22T15:33:50Z</cp:lastPrinted>
  <dcterms:created xsi:type="dcterms:W3CDTF">2021-05-20T07:52:35Z</dcterms:created>
  <dcterms:modified xsi:type="dcterms:W3CDTF">2023-10-12T12:22:45Z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0x010100317FC166C16D4D408D74E71C7C4AA6AD</vt:lpwstr>
  </property>
</Properties>
</file>